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vml" ContentType="application/vnd.openxmlformats-officedocument.vmlDrawing"/>
  <Default Extension="png" ContentType="image/p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notesSlides/notesSlide5.xml" ContentType="application/vnd.openxmlformats-officedocument.presentationml.notesSlide+xml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notesSlides/notesSlide6.xml" ContentType="application/vnd.openxmlformats-officedocument.presentationml.notesSlide+xml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notesSlides/notesSlide7.xml" ContentType="application/vnd.openxmlformats-officedocument.presentationml.notesSlide+xml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notesSlides/notesSlide8.xml" ContentType="application/vnd.openxmlformats-officedocument.presentationml.notesSlide+xml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notesSlides/notesSlide9.xml" ContentType="application/vnd.openxmlformats-officedocument.presentationml.notesSlide+xml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notesSlides/notesSlide10.xml" ContentType="application/vnd.openxmlformats-officedocument.presentationml.notesSlide+xml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notesSlides/notesSlide15.xml" ContentType="application/vnd.openxmlformats-officedocument.presentationml.notesSlide+xml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notesSlides/notesSlide16.xml" ContentType="application/vnd.openxmlformats-officedocument.presentationml.notesSlide+xml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notesSlides/notesSlide17.xml" ContentType="application/vnd.openxmlformats-officedocument.presentationml.notesSlide+xml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notesSlides/notesSlide18.xml" ContentType="application/vnd.openxmlformats-officedocument.presentationml.notesSlide+xml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notesSlides/notesSlide19.xml" ContentType="application/vnd.openxmlformats-officedocument.presentationml.notesSlide+xml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notesSlides/notesSlide20.xml" ContentType="application/vnd.openxmlformats-officedocument.presentationml.notesSlide+xml"/>
  <Override PartName="/ppt/embeddings/oleObject82.bin" ContentType="application/vnd.openxmlformats-officedocument.oleObject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embeddings/oleObject90.bin" ContentType="application/vnd.openxmlformats-officedocument.oleObject"/>
  <Override PartName="/ppt/notesSlides/notesSlide21.xml" ContentType="application/vnd.openxmlformats-officedocument.presentationml.notesSlide+xml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oleObject94.bin" ContentType="application/vnd.openxmlformats-officedocument.oleObject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notesSlides/notesSlide22.xml" ContentType="application/vnd.openxmlformats-officedocument.presentationml.notesSlide+xml"/>
  <Override PartName="/ppt/embeddings/oleObject97.bin" ContentType="application/vnd.openxmlformats-officedocument.oleObject"/>
  <Override PartName="/ppt/embeddings/oleObject98.bin" ContentType="application/vnd.openxmlformats-officedocument.oleObject"/>
  <Override PartName="/ppt/embeddings/oleObject99.bin" ContentType="application/vnd.openxmlformats-officedocument.oleObject"/>
  <Override PartName="/ppt/notesSlides/notesSlide23.xml" ContentType="application/vnd.openxmlformats-officedocument.presentationml.notesSlide+xml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embeddings/oleObject102.bin" ContentType="application/vnd.openxmlformats-officedocument.oleObject"/>
  <Override PartName="/ppt/notesSlides/notesSlide24.xml" ContentType="application/vnd.openxmlformats-officedocument.presentationml.notesSlide+xml"/>
  <Override PartName="/ppt/embeddings/oleObject103.bin" ContentType="application/vnd.openxmlformats-officedocument.oleObject"/>
  <Override PartName="/ppt/embeddings/oleObject104.bin" ContentType="application/vnd.openxmlformats-officedocument.oleObject"/>
  <Override PartName="/ppt/notesSlides/notesSlide25.xml" ContentType="application/vnd.openxmlformats-officedocument.presentationml.notesSlide+xml"/>
  <Override PartName="/ppt/embeddings/oleObject105.bin" ContentType="application/vnd.openxmlformats-officedocument.oleObject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embeddings/oleObject108.bin" ContentType="application/vnd.openxmlformats-officedocument.oleObject"/>
  <Override PartName="/ppt/notesSlides/notesSlide26.xml" ContentType="application/vnd.openxmlformats-officedocument.presentationml.notesSlide+xml"/>
  <Override PartName="/ppt/embeddings/oleObject109.bin" ContentType="application/vnd.openxmlformats-officedocument.oleObject"/>
  <Override PartName="/ppt/embeddings/oleObject110.bin" ContentType="application/vnd.openxmlformats-officedocument.oleObject"/>
  <Override PartName="/ppt/embeddings/oleObject111.bin" ContentType="application/vnd.openxmlformats-officedocument.oleObject"/>
  <Override PartName="/ppt/embeddings/oleObject112.bin" ContentType="application/vnd.openxmlformats-officedocument.oleObject"/>
  <Override PartName="/ppt/notesSlides/notesSlide27.xml" ContentType="application/vnd.openxmlformats-officedocument.presentationml.notesSlide+xml"/>
  <Override PartName="/ppt/embeddings/oleObject113.bin" ContentType="application/vnd.openxmlformats-officedocument.oleObject"/>
  <Override PartName="/ppt/embeddings/oleObject114.bin" ContentType="application/vnd.openxmlformats-officedocument.oleObject"/>
  <Override PartName="/ppt/embeddings/oleObject115.bin" ContentType="application/vnd.openxmlformats-officedocument.oleObject"/>
  <Override PartName="/ppt/embeddings/oleObject116.bin" ContentType="application/vnd.openxmlformats-officedocument.oleObject"/>
  <Override PartName="/ppt/embeddings/oleObject117.bin" ContentType="application/vnd.openxmlformats-officedocument.oleObject"/>
  <Override PartName="/ppt/embeddings/oleObject118.bin" ContentType="application/vnd.openxmlformats-officedocument.oleObject"/>
  <Override PartName="/ppt/notesSlides/notesSlide28.xml" ContentType="application/vnd.openxmlformats-officedocument.presentationml.notesSlide+xml"/>
  <Override PartName="/ppt/embeddings/oleObject119.bin" ContentType="application/vnd.openxmlformats-officedocument.oleObject"/>
  <Override PartName="/ppt/embeddings/oleObject120.bin" ContentType="application/vnd.openxmlformats-officedocument.oleObject"/>
  <Override PartName="/ppt/embeddings/oleObject121.bin" ContentType="application/vnd.openxmlformats-officedocument.oleObject"/>
  <Override PartName="/ppt/embeddings/oleObject122.bin" ContentType="application/vnd.openxmlformats-officedocument.oleObject"/>
  <Override PartName="/ppt/notesSlides/notesSlide29.xml" ContentType="application/vnd.openxmlformats-officedocument.presentationml.notesSlide+xml"/>
  <Override PartName="/ppt/embeddings/oleObject123.bin" ContentType="application/vnd.openxmlformats-officedocument.oleObject"/>
  <Override PartName="/ppt/embeddings/oleObject124.bin" ContentType="application/vnd.openxmlformats-officedocument.oleObject"/>
  <Override PartName="/ppt/embeddings/oleObject125.bin" ContentType="application/vnd.openxmlformats-officedocument.oleObject"/>
  <Override PartName="/ppt/embeddings/oleObject126.bin" ContentType="application/vnd.openxmlformats-officedocument.oleObject"/>
  <Override PartName="/ppt/embeddings/oleObject127.bin" ContentType="application/vnd.openxmlformats-officedocument.oleObject"/>
  <Override PartName="/ppt/embeddings/oleObject128.bin" ContentType="application/vnd.openxmlformats-officedocument.oleObject"/>
  <Override PartName="/ppt/notesSlides/notesSlide30.xml" ContentType="application/vnd.openxmlformats-officedocument.presentationml.notesSlide+xml"/>
  <Override PartName="/ppt/embeddings/oleObject129.bin" ContentType="application/vnd.openxmlformats-officedocument.oleObject"/>
  <Override PartName="/ppt/embeddings/oleObject130.bin" ContentType="application/vnd.openxmlformats-officedocument.oleObject"/>
  <Override PartName="/ppt/embeddings/oleObject131.bin" ContentType="application/vnd.openxmlformats-officedocument.oleObject"/>
  <Override PartName="/ppt/embeddings/oleObject132.bin" ContentType="application/vnd.openxmlformats-officedocument.oleObject"/>
  <Override PartName="/ppt/embeddings/oleObject133.bin" ContentType="application/vnd.openxmlformats-officedocument.oleObject"/>
  <Override PartName="/ppt/notesSlides/notesSlide31.xml" ContentType="application/vnd.openxmlformats-officedocument.presentationml.notesSlide+xml"/>
  <Override PartName="/ppt/embeddings/oleObject134.bin" ContentType="application/vnd.openxmlformats-officedocument.oleObject"/>
  <Override PartName="/ppt/embeddings/oleObject135.bin" ContentType="application/vnd.openxmlformats-officedocument.oleObject"/>
  <Override PartName="/ppt/embeddings/oleObject136.bin" ContentType="application/vnd.openxmlformats-officedocument.oleObject"/>
  <Override PartName="/ppt/embeddings/oleObject137.bin" ContentType="application/vnd.openxmlformats-officedocument.oleObject"/>
  <Override PartName="/ppt/notesSlides/notesSlide32.xml" ContentType="application/vnd.openxmlformats-officedocument.presentationml.notesSlide+xml"/>
  <Override PartName="/ppt/embeddings/oleObject138.bin" ContentType="application/vnd.openxmlformats-officedocument.oleObject"/>
  <Override PartName="/ppt/embeddings/oleObject139.bin" ContentType="application/vnd.openxmlformats-officedocument.oleObject"/>
  <Override PartName="/ppt/embeddings/oleObject140.bin" ContentType="application/vnd.openxmlformats-officedocument.oleObject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95" r:id="rId2"/>
  </p:sldMasterIdLst>
  <p:notesMasterIdLst>
    <p:notesMasterId r:id="rId36"/>
  </p:notesMasterIdLst>
  <p:handoutMasterIdLst>
    <p:handoutMasterId r:id="rId37"/>
  </p:handoutMasterIdLst>
  <p:sldIdLst>
    <p:sldId id="536" r:id="rId3"/>
    <p:sldId id="503" r:id="rId4"/>
    <p:sldId id="528" r:id="rId5"/>
    <p:sldId id="516" r:id="rId6"/>
    <p:sldId id="517" r:id="rId7"/>
    <p:sldId id="518" r:id="rId8"/>
    <p:sldId id="519" r:id="rId9"/>
    <p:sldId id="515" r:id="rId10"/>
    <p:sldId id="520" r:id="rId11"/>
    <p:sldId id="525" r:id="rId12"/>
    <p:sldId id="522" r:id="rId13"/>
    <p:sldId id="526" r:id="rId14"/>
    <p:sldId id="537" r:id="rId15"/>
    <p:sldId id="527" r:id="rId16"/>
    <p:sldId id="529" r:id="rId17"/>
    <p:sldId id="530" r:id="rId18"/>
    <p:sldId id="531" r:id="rId19"/>
    <p:sldId id="538" r:id="rId20"/>
    <p:sldId id="533" r:id="rId21"/>
    <p:sldId id="540" r:id="rId22"/>
    <p:sldId id="541" r:id="rId23"/>
    <p:sldId id="534" r:id="rId24"/>
    <p:sldId id="539" r:id="rId25"/>
    <p:sldId id="535" r:id="rId26"/>
    <p:sldId id="542" r:id="rId27"/>
    <p:sldId id="543" r:id="rId28"/>
    <p:sldId id="544" r:id="rId29"/>
    <p:sldId id="545" r:id="rId30"/>
    <p:sldId id="546" r:id="rId31"/>
    <p:sldId id="547" r:id="rId32"/>
    <p:sldId id="548" r:id="rId33"/>
    <p:sldId id="549" r:id="rId34"/>
    <p:sldId id="514" r:id="rId35"/>
  </p:sldIdLst>
  <p:sldSz cx="9144000" cy="6858000" type="screen4x3"/>
  <p:notesSz cx="6997700" cy="92837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3366FF"/>
    <a:srgbClr val="72BBDC"/>
    <a:srgbClr val="65B5D9"/>
    <a:srgbClr val="87C5E1"/>
    <a:srgbClr val="99CCFF"/>
    <a:srgbClr val="A7D2FF"/>
    <a:srgbClr val="DBA623"/>
    <a:srgbClr val="3333FF"/>
    <a:srgbClr val="3333CC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758" autoAdjust="0"/>
    <p:restoredTop sz="92211" autoAdjust="0"/>
  </p:normalViewPr>
  <p:slideViewPr>
    <p:cSldViewPr snapToGrid="0">
      <p:cViewPr varScale="1">
        <p:scale>
          <a:sx n="184" d="100"/>
          <a:sy n="184" d="100"/>
        </p:scale>
        <p:origin x="-11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5895" cy="75895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0.emf"/><Relationship Id="rId5" Type="http://schemas.openxmlformats.org/officeDocument/2006/relationships/image" Target="../media/image35.emf"/><Relationship Id="rId1" Type="http://schemas.openxmlformats.org/officeDocument/2006/relationships/image" Target="../media/image32.emf"/><Relationship Id="rId2" Type="http://schemas.openxmlformats.org/officeDocument/2006/relationships/image" Target="../media/image33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36.emf"/><Relationship Id="rId5" Type="http://schemas.openxmlformats.org/officeDocument/2006/relationships/image" Target="../media/image24.emf"/><Relationship Id="rId6" Type="http://schemas.openxmlformats.org/officeDocument/2006/relationships/image" Target="../media/image37.emf"/><Relationship Id="rId1" Type="http://schemas.openxmlformats.org/officeDocument/2006/relationships/image" Target="../media/image21.emf"/><Relationship Id="rId2" Type="http://schemas.openxmlformats.org/officeDocument/2006/relationships/image" Target="../media/image22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6" Type="http://schemas.openxmlformats.org/officeDocument/2006/relationships/image" Target="../media/image43.emf"/><Relationship Id="rId7" Type="http://schemas.openxmlformats.org/officeDocument/2006/relationships/image" Target="../media/image44.emf"/><Relationship Id="rId1" Type="http://schemas.openxmlformats.org/officeDocument/2006/relationships/image" Target="../media/image38.emf"/><Relationship Id="rId2" Type="http://schemas.openxmlformats.org/officeDocument/2006/relationships/image" Target="../media/image39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6" Type="http://schemas.openxmlformats.org/officeDocument/2006/relationships/image" Target="../media/image48.emf"/><Relationship Id="rId7" Type="http://schemas.openxmlformats.org/officeDocument/2006/relationships/image" Target="../media/image49.emf"/><Relationship Id="rId8" Type="http://schemas.openxmlformats.org/officeDocument/2006/relationships/image" Target="../media/image50.emf"/><Relationship Id="rId9" Type="http://schemas.openxmlformats.org/officeDocument/2006/relationships/image" Target="../media/image51.emf"/><Relationship Id="rId1" Type="http://schemas.openxmlformats.org/officeDocument/2006/relationships/image" Target="../media/image45.emf"/><Relationship Id="rId2" Type="http://schemas.openxmlformats.org/officeDocument/2006/relationships/image" Target="../media/image44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14.emf"/><Relationship Id="rId5" Type="http://schemas.openxmlformats.org/officeDocument/2006/relationships/image" Target="../media/image54.emf"/><Relationship Id="rId6" Type="http://schemas.openxmlformats.org/officeDocument/2006/relationships/image" Target="../media/image17.emf"/><Relationship Id="rId7" Type="http://schemas.openxmlformats.org/officeDocument/2006/relationships/image" Target="../media/image55.emf"/><Relationship Id="rId1" Type="http://schemas.openxmlformats.org/officeDocument/2006/relationships/image" Target="../media/image52.emf"/><Relationship Id="rId2" Type="http://schemas.openxmlformats.org/officeDocument/2006/relationships/image" Target="../media/image53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57.emf"/><Relationship Id="rId5" Type="http://schemas.openxmlformats.org/officeDocument/2006/relationships/image" Target="../media/image48.emf"/><Relationship Id="rId6" Type="http://schemas.openxmlformats.org/officeDocument/2006/relationships/image" Target="../media/image49.emf"/><Relationship Id="rId7" Type="http://schemas.openxmlformats.org/officeDocument/2006/relationships/image" Target="../media/image50.emf"/><Relationship Id="rId8" Type="http://schemas.openxmlformats.org/officeDocument/2006/relationships/image" Target="../media/image51.emf"/><Relationship Id="rId9" Type="http://schemas.openxmlformats.org/officeDocument/2006/relationships/image" Target="../media/image58.emf"/><Relationship Id="rId1" Type="http://schemas.openxmlformats.org/officeDocument/2006/relationships/image" Target="../media/image45.emf"/><Relationship Id="rId2" Type="http://schemas.openxmlformats.org/officeDocument/2006/relationships/image" Target="../media/image56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14.emf"/><Relationship Id="rId5" Type="http://schemas.openxmlformats.org/officeDocument/2006/relationships/image" Target="../media/image54.emf"/><Relationship Id="rId6" Type="http://schemas.openxmlformats.org/officeDocument/2006/relationships/image" Target="../media/image17.emf"/><Relationship Id="rId1" Type="http://schemas.openxmlformats.org/officeDocument/2006/relationships/image" Target="../media/image59.emf"/><Relationship Id="rId2" Type="http://schemas.openxmlformats.org/officeDocument/2006/relationships/image" Target="../media/image60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Relationship Id="rId2" Type="http://schemas.openxmlformats.org/officeDocument/2006/relationships/image" Target="../media/image63.emf"/><Relationship Id="rId3" Type="http://schemas.openxmlformats.org/officeDocument/2006/relationships/image" Target="../media/image64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Relationship Id="rId2" Type="http://schemas.openxmlformats.org/officeDocument/2006/relationships/image" Target="../media/image63.emf"/><Relationship Id="rId3" Type="http://schemas.openxmlformats.org/officeDocument/2006/relationships/image" Target="../media/image6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Relationship Id="rId2" Type="http://schemas.openxmlformats.org/officeDocument/2006/relationships/image" Target="../media/image66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image" Target="../media/image1.emf"/><Relationship Id="rId2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4" Type="http://schemas.openxmlformats.org/officeDocument/2006/relationships/image" Target="../media/image70.emf"/><Relationship Id="rId1" Type="http://schemas.openxmlformats.org/officeDocument/2006/relationships/image" Target="../media/image67.emf"/><Relationship Id="rId2" Type="http://schemas.openxmlformats.org/officeDocument/2006/relationships/image" Target="../media/image68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4" Type="http://schemas.openxmlformats.org/officeDocument/2006/relationships/image" Target="../media/image68.emf"/><Relationship Id="rId1" Type="http://schemas.openxmlformats.org/officeDocument/2006/relationships/image" Target="../media/image71.emf"/><Relationship Id="rId2" Type="http://schemas.openxmlformats.org/officeDocument/2006/relationships/image" Target="../media/image72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68.emf"/><Relationship Id="rId1" Type="http://schemas.openxmlformats.org/officeDocument/2006/relationships/image" Target="../media/image73.emf"/><Relationship Id="rId2" Type="http://schemas.openxmlformats.org/officeDocument/2006/relationships/image" Target="../media/image74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4" Type="http://schemas.openxmlformats.org/officeDocument/2006/relationships/image" Target="../media/image68.emf"/><Relationship Id="rId1" Type="http://schemas.openxmlformats.org/officeDocument/2006/relationships/image" Target="../media/image77.emf"/><Relationship Id="rId2" Type="http://schemas.openxmlformats.org/officeDocument/2006/relationships/image" Target="../media/image78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1" Type="http://schemas.openxmlformats.org/officeDocument/2006/relationships/image" Target="../media/image79.emf"/><Relationship Id="rId2" Type="http://schemas.openxmlformats.org/officeDocument/2006/relationships/image" Target="../media/image80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73.emf"/><Relationship Id="rId5" Type="http://schemas.openxmlformats.org/officeDocument/2006/relationships/image" Target="../media/image87.emf"/><Relationship Id="rId1" Type="http://schemas.openxmlformats.org/officeDocument/2006/relationships/image" Target="../media/image84.emf"/><Relationship Id="rId2" Type="http://schemas.openxmlformats.org/officeDocument/2006/relationships/image" Target="../media/image85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4" Type="http://schemas.openxmlformats.org/officeDocument/2006/relationships/image" Target="../media/image90.emf"/><Relationship Id="rId1" Type="http://schemas.openxmlformats.org/officeDocument/2006/relationships/image" Target="../media/image88.emf"/><Relationship Id="rId2" Type="http://schemas.openxmlformats.org/officeDocument/2006/relationships/image" Target="../media/image8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Relationship Id="rId2" Type="http://schemas.openxmlformats.org/officeDocument/2006/relationships/image" Target="../media/image85.emf"/><Relationship Id="rId3" Type="http://schemas.openxmlformats.org/officeDocument/2006/relationships/image" Target="../media/image9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image" Target="../media/image12.emf"/><Relationship Id="rId2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image" Target="../media/image11.emf"/><Relationship Id="rId2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20.emf"/><Relationship Id="rId1" Type="http://schemas.openxmlformats.org/officeDocument/2006/relationships/image" Target="../media/image19.emf"/><Relationship Id="rId2" Type="http://schemas.openxmlformats.org/officeDocument/2006/relationships/image" Target="../media/image14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1" Type="http://schemas.openxmlformats.org/officeDocument/2006/relationships/image" Target="../media/image21.emf"/><Relationship Id="rId2" Type="http://schemas.openxmlformats.org/officeDocument/2006/relationships/image" Target="../media/image22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1" Type="http://schemas.openxmlformats.org/officeDocument/2006/relationships/image" Target="../media/image27.emf"/><Relationship Id="rId2" Type="http://schemas.openxmlformats.org/officeDocument/2006/relationships/image" Target="../media/image2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32177" cy="463343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132" y="1"/>
            <a:ext cx="3033374" cy="463343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18253"/>
            <a:ext cx="3032177" cy="463343"/>
          </a:xfrm>
          <a:prstGeom prst="rect">
            <a:avLst/>
          </a:prstGeom>
        </p:spPr>
        <p:txBody>
          <a:bodyPr vert="horz" lIns="87996" tIns="43998" rIns="87996" bIns="4399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132" y="8818253"/>
            <a:ext cx="3033374" cy="463343"/>
          </a:xfrm>
          <a:prstGeom prst="rect">
            <a:avLst/>
          </a:prstGeom>
        </p:spPr>
        <p:txBody>
          <a:bodyPr vert="horz" lIns="87996" tIns="43998" rIns="87996" bIns="43998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5138104-F42C-44E5-8A2E-0509907268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566850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media/image2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4329" y="1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792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21" tIns="46511" rIns="93021" bIns="4651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012" y="4410182"/>
            <a:ext cx="5597681" cy="4176402"/>
          </a:xfrm>
          <a:prstGeom prst="rect">
            <a:avLst/>
          </a:prstGeom>
        </p:spPr>
        <p:txBody>
          <a:bodyPr vert="horz" lIns="93021" tIns="46511" rIns="93021" bIns="46511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18253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4329" y="8818253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fld id="{BEB7D61C-4D61-4C5D-BB70-C180D9554E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68936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smtClean="0"/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E0E842-E836-4B23-9728-9D9A4011E6D6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8B7200-B6DF-4585-B021-5E52802DFB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DC1221-CA21-4EE3-B70C-C41C201476F2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91C0C3-F063-41D9-AD65-D97816E82F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6F442-7EFD-4EFD-96CB-29548E1286D7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B64429-9EAC-4B6C-8EB2-42331573DD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9DC9F2-EBB0-4532-B699-2EFBF0A72E4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92A7EB-DA7D-4FED-93DA-89851A868AC6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33C34C-1557-425C-A5FE-456087DFEAC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392607-FA32-4904-A299-5BF506D68D3B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A9016D-0903-42C2-80E7-238081AB345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175AD8-A45E-4D4B-9103-9DFA0043CB84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260697-4799-4776-B977-A0B8009C78E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27EB92-91EE-407A-90B5-1D532FDFD75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E8653D-5EBE-4864-99E8-95C9B0FF16E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219C1A-7AEC-4589-9B18-04606DC2BBAB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C79A5-8800-4063-BE46-3410C06CCE5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B514A4-1D3F-42F2-A5A5-C457F4ED23B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2168F9-894C-4657-AE4F-CC34631535A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AD65DD-9D27-479A-AA26-73AED15D130C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5A409C-B3BD-4C77-B184-DD8CC871F40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7D2B00-D195-417D-9EFB-5BF8BC9F7D2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14FC4-B2E4-4E42-B323-00D28BBAED6D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23ED48-34FC-4E39-80F8-2BF7E28A9C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63D434-F91E-4319-A0D0-7153DEAF007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9BD4BD-3884-4041-9BF8-EA8CCF9199F1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C60D0-A5C9-46E8-A18B-ABA0E38ECBA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7BB884-C6D9-40CF-86DB-251BE3565FA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975126-9051-443C-8B27-E0ABDF38103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EEB3F7-7179-4ADC-A636-379997CAE6D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D513EF-5DE4-42F4-95E5-C0E8F7B282FD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C66C1B-8CE2-4488-AC08-2229DEE376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76CC42-5324-4D1A-9388-FAB5DCA4B6F9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1F0579-8110-4C33-8069-172F2B4369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90DBC1-E78F-4390-958C-03808970BA88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44E378-6B12-42FB-A781-E87F173D0F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481B9E-EADC-44CB-87F0-C727766A0937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ACC474-929B-44C9-841F-D3D033A901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2F8EE7-1BB3-4EAD-95B3-FE898000F893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53EDCB-EA62-4130-BB31-0FBA56DF04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A4B5F4-B1AE-450F-AA63-E35FB721923D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3A8F8C-B929-4E79-8B1D-BE3F24D12F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89F802-12A5-454F-B339-991BC19E6DDE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7F1983-2C6E-4922-B2BB-55E3A6794D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7BB077E-C049-40B5-81DF-DCC842DB483B}" type="datetime1">
              <a:rPr lang="en-US" smtClean="0"/>
              <a:pPr>
                <a:defRPr/>
              </a:pPr>
              <a:t>1/31/17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90F09D53-317C-4B39-9F7D-54CBC9EA1D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91E7F36-7D31-403B-A7E5-80BF54D8937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1/31/17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9627839-44EF-4DBB-865D-69E0DEDB53E6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9.bin"/><Relationship Id="rId12" Type="http://schemas.openxmlformats.org/officeDocument/2006/relationships/image" Target="../media/image20.emf"/><Relationship Id="rId13" Type="http://schemas.openxmlformats.org/officeDocument/2006/relationships/oleObject" Target="../embeddings/oleObject30.bin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25.bin"/><Relationship Id="rId5" Type="http://schemas.openxmlformats.org/officeDocument/2006/relationships/image" Target="../media/image19.emf"/><Relationship Id="rId6" Type="http://schemas.openxmlformats.org/officeDocument/2006/relationships/oleObject" Target="../embeddings/oleObject26.bin"/><Relationship Id="rId7" Type="http://schemas.openxmlformats.org/officeDocument/2006/relationships/image" Target="../media/image14.emf"/><Relationship Id="rId8" Type="http://schemas.openxmlformats.org/officeDocument/2006/relationships/oleObject" Target="../embeddings/oleObject27.bin"/><Relationship Id="rId9" Type="http://schemas.openxmlformats.org/officeDocument/2006/relationships/image" Target="../media/image17.emf"/><Relationship Id="rId10" Type="http://schemas.openxmlformats.org/officeDocument/2006/relationships/oleObject" Target="../embeddings/oleObject28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.emf"/><Relationship Id="rId12" Type="http://schemas.openxmlformats.org/officeDocument/2006/relationships/oleObject" Target="../embeddings/oleObject35.bin"/><Relationship Id="rId13" Type="http://schemas.openxmlformats.org/officeDocument/2006/relationships/oleObject" Target="../embeddings/oleObject36.bin"/><Relationship Id="rId14" Type="http://schemas.openxmlformats.org/officeDocument/2006/relationships/image" Target="../media/image24.emf"/><Relationship Id="rId15" Type="http://schemas.openxmlformats.org/officeDocument/2006/relationships/oleObject" Target="../embeddings/oleObject37.bin"/><Relationship Id="rId16" Type="http://schemas.openxmlformats.org/officeDocument/2006/relationships/oleObject" Target="../embeddings/oleObject38.bin"/><Relationship Id="rId17" Type="http://schemas.openxmlformats.org/officeDocument/2006/relationships/image" Target="../media/image25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31.bin"/><Relationship Id="rId5" Type="http://schemas.openxmlformats.org/officeDocument/2006/relationships/image" Target="../media/image21.emf"/><Relationship Id="rId6" Type="http://schemas.openxmlformats.org/officeDocument/2006/relationships/oleObject" Target="../embeddings/oleObject32.bin"/><Relationship Id="rId7" Type="http://schemas.openxmlformats.org/officeDocument/2006/relationships/image" Target="../media/image22.emf"/><Relationship Id="rId8" Type="http://schemas.openxmlformats.org/officeDocument/2006/relationships/oleObject" Target="../embeddings/oleObject33.bin"/><Relationship Id="rId9" Type="http://schemas.openxmlformats.org/officeDocument/2006/relationships/image" Target="../media/image14.emf"/><Relationship Id="rId10" Type="http://schemas.openxmlformats.org/officeDocument/2006/relationships/oleObject" Target="../embeddings/oleObject34.bin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0.emf"/><Relationship Id="rId12" Type="http://schemas.openxmlformats.org/officeDocument/2006/relationships/oleObject" Target="../embeddings/oleObject43.bin"/><Relationship Id="rId13" Type="http://schemas.openxmlformats.org/officeDocument/2006/relationships/image" Target="../media/image31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oleObject39.bin"/><Relationship Id="rId5" Type="http://schemas.openxmlformats.org/officeDocument/2006/relationships/image" Target="../media/image27.emf"/><Relationship Id="rId6" Type="http://schemas.openxmlformats.org/officeDocument/2006/relationships/oleObject" Target="../embeddings/oleObject40.bin"/><Relationship Id="rId7" Type="http://schemas.openxmlformats.org/officeDocument/2006/relationships/image" Target="../media/image28.emf"/><Relationship Id="rId8" Type="http://schemas.openxmlformats.org/officeDocument/2006/relationships/oleObject" Target="../embeddings/oleObject41.bin"/><Relationship Id="rId9" Type="http://schemas.openxmlformats.org/officeDocument/2006/relationships/image" Target="../media/image29.emf"/><Relationship Id="rId10" Type="http://schemas.openxmlformats.org/officeDocument/2006/relationships/oleObject" Target="../embeddings/oleObject42.bin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0.emf"/><Relationship Id="rId12" Type="http://schemas.openxmlformats.org/officeDocument/2006/relationships/oleObject" Target="../embeddings/oleObject48.bin"/><Relationship Id="rId13" Type="http://schemas.openxmlformats.org/officeDocument/2006/relationships/image" Target="../media/image35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oleObject44.bin"/><Relationship Id="rId5" Type="http://schemas.openxmlformats.org/officeDocument/2006/relationships/image" Target="../media/image32.emf"/><Relationship Id="rId6" Type="http://schemas.openxmlformats.org/officeDocument/2006/relationships/oleObject" Target="../embeddings/oleObject45.bin"/><Relationship Id="rId7" Type="http://schemas.openxmlformats.org/officeDocument/2006/relationships/image" Target="../media/image33.emf"/><Relationship Id="rId8" Type="http://schemas.openxmlformats.org/officeDocument/2006/relationships/oleObject" Target="../embeddings/oleObject46.bin"/><Relationship Id="rId9" Type="http://schemas.openxmlformats.org/officeDocument/2006/relationships/image" Target="../media/image34.emf"/><Relationship Id="rId10" Type="http://schemas.openxmlformats.org/officeDocument/2006/relationships/oleObject" Target="../embeddings/oleObject47.bin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6.emf"/><Relationship Id="rId12" Type="http://schemas.openxmlformats.org/officeDocument/2006/relationships/oleObject" Target="../embeddings/oleObject53.bin"/><Relationship Id="rId13" Type="http://schemas.openxmlformats.org/officeDocument/2006/relationships/oleObject" Target="../embeddings/oleObject54.bin"/><Relationship Id="rId14" Type="http://schemas.openxmlformats.org/officeDocument/2006/relationships/image" Target="../media/image24.emf"/><Relationship Id="rId15" Type="http://schemas.openxmlformats.org/officeDocument/2006/relationships/oleObject" Target="../embeddings/oleObject55.bin"/><Relationship Id="rId16" Type="http://schemas.openxmlformats.org/officeDocument/2006/relationships/oleObject" Target="../embeddings/oleObject56.bin"/><Relationship Id="rId17" Type="http://schemas.openxmlformats.org/officeDocument/2006/relationships/image" Target="../media/image37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6.xml"/><Relationship Id="rId4" Type="http://schemas.openxmlformats.org/officeDocument/2006/relationships/oleObject" Target="../embeddings/oleObject49.bin"/><Relationship Id="rId5" Type="http://schemas.openxmlformats.org/officeDocument/2006/relationships/image" Target="../media/image21.emf"/><Relationship Id="rId6" Type="http://schemas.openxmlformats.org/officeDocument/2006/relationships/oleObject" Target="../embeddings/oleObject50.bin"/><Relationship Id="rId7" Type="http://schemas.openxmlformats.org/officeDocument/2006/relationships/image" Target="../media/image22.emf"/><Relationship Id="rId8" Type="http://schemas.openxmlformats.org/officeDocument/2006/relationships/oleObject" Target="../embeddings/oleObject51.bin"/><Relationship Id="rId9" Type="http://schemas.openxmlformats.org/officeDocument/2006/relationships/image" Target="../media/image14.emf"/><Relationship Id="rId10" Type="http://schemas.openxmlformats.org/officeDocument/2006/relationships/oleObject" Target="../embeddings/oleObject52.bin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1.emf"/><Relationship Id="rId12" Type="http://schemas.openxmlformats.org/officeDocument/2006/relationships/oleObject" Target="../embeddings/oleObject61.bin"/><Relationship Id="rId13" Type="http://schemas.openxmlformats.org/officeDocument/2006/relationships/image" Target="../media/image42.emf"/><Relationship Id="rId14" Type="http://schemas.openxmlformats.org/officeDocument/2006/relationships/oleObject" Target="../embeddings/oleObject62.bin"/><Relationship Id="rId15" Type="http://schemas.openxmlformats.org/officeDocument/2006/relationships/image" Target="../media/image43.emf"/><Relationship Id="rId16" Type="http://schemas.openxmlformats.org/officeDocument/2006/relationships/oleObject" Target="../embeddings/oleObject63.bin"/><Relationship Id="rId17" Type="http://schemas.openxmlformats.org/officeDocument/2006/relationships/oleObject" Target="../embeddings/oleObject64.bin"/><Relationship Id="rId18" Type="http://schemas.openxmlformats.org/officeDocument/2006/relationships/oleObject" Target="../embeddings/oleObject65.bin"/><Relationship Id="rId19" Type="http://schemas.openxmlformats.org/officeDocument/2006/relationships/image" Target="../media/image44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7.xml"/><Relationship Id="rId4" Type="http://schemas.openxmlformats.org/officeDocument/2006/relationships/oleObject" Target="../embeddings/oleObject57.bin"/><Relationship Id="rId5" Type="http://schemas.openxmlformats.org/officeDocument/2006/relationships/image" Target="../media/image38.emf"/><Relationship Id="rId6" Type="http://schemas.openxmlformats.org/officeDocument/2006/relationships/oleObject" Target="../embeddings/oleObject58.bin"/><Relationship Id="rId7" Type="http://schemas.openxmlformats.org/officeDocument/2006/relationships/image" Target="../media/image39.emf"/><Relationship Id="rId8" Type="http://schemas.openxmlformats.org/officeDocument/2006/relationships/oleObject" Target="../embeddings/oleObject59.bin"/><Relationship Id="rId9" Type="http://schemas.openxmlformats.org/officeDocument/2006/relationships/image" Target="../media/image40.emf"/><Relationship Id="rId10" Type="http://schemas.openxmlformats.org/officeDocument/2006/relationships/oleObject" Target="../embeddings/oleObject60.bin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emf"/><Relationship Id="rId20" Type="http://schemas.openxmlformats.org/officeDocument/2006/relationships/oleObject" Target="../embeddings/oleObject74.bin"/><Relationship Id="rId21" Type="http://schemas.openxmlformats.org/officeDocument/2006/relationships/image" Target="../media/image51.emf"/><Relationship Id="rId10" Type="http://schemas.openxmlformats.org/officeDocument/2006/relationships/oleObject" Target="../embeddings/oleObject69.bin"/><Relationship Id="rId11" Type="http://schemas.openxmlformats.org/officeDocument/2006/relationships/image" Target="../media/image46.emf"/><Relationship Id="rId12" Type="http://schemas.openxmlformats.org/officeDocument/2006/relationships/oleObject" Target="../embeddings/oleObject70.bin"/><Relationship Id="rId13" Type="http://schemas.openxmlformats.org/officeDocument/2006/relationships/image" Target="../media/image47.emf"/><Relationship Id="rId14" Type="http://schemas.openxmlformats.org/officeDocument/2006/relationships/oleObject" Target="../embeddings/oleObject71.bin"/><Relationship Id="rId15" Type="http://schemas.openxmlformats.org/officeDocument/2006/relationships/image" Target="../media/image48.emf"/><Relationship Id="rId16" Type="http://schemas.openxmlformats.org/officeDocument/2006/relationships/oleObject" Target="../embeddings/oleObject72.bin"/><Relationship Id="rId17" Type="http://schemas.openxmlformats.org/officeDocument/2006/relationships/image" Target="../media/image49.emf"/><Relationship Id="rId18" Type="http://schemas.openxmlformats.org/officeDocument/2006/relationships/oleObject" Target="../embeddings/oleObject73.bin"/><Relationship Id="rId19" Type="http://schemas.openxmlformats.org/officeDocument/2006/relationships/image" Target="../media/image50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8.xml"/><Relationship Id="rId4" Type="http://schemas.openxmlformats.org/officeDocument/2006/relationships/oleObject" Target="../embeddings/oleObject66.bin"/><Relationship Id="rId5" Type="http://schemas.openxmlformats.org/officeDocument/2006/relationships/image" Target="../media/image45.emf"/><Relationship Id="rId6" Type="http://schemas.openxmlformats.org/officeDocument/2006/relationships/oleObject" Target="../embeddings/oleObject67.bin"/><Relationship Id="rId7" Type="http://schemas.openxmlformats.org/officeDocument/2006/relationships/image" Target="../media/image44.emf"/><Relationship Id="rId8" Type="http://schemas.openxmlformats.org/officeDocument/2006/relationships/oleObject" Target="../embeddings/oleObject68.bin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emf"/><Relationship Id="rId12" Type="http://schemas.openxmlformats.org/officeDocument/2006/relationships/oleObject" Target="../embeddings/oleObject79.bin"/><Relationship Id="rId13" Type="http://schemas.openxmlformats.org/officeDocument/2006/relationships/image" Target="../media/image54.emf"/><Relationship Id="rId14" Type="http://schemas.openxmlformats.org/officeDocument/2006/relationships/oleObject" Target="../embeddings/oleObject80.bin"/><Relationship Id="rId15" Type="http://schemas.openxmlformats.org/officeDocument/2006/relationships/image" Target="../media/image17.emf"/><Relationship Id="rId16" Type="http://schemas.openxmlformats.org/officeDocument/2006/relationships/oleObject" Target="../embeddings/oleObject81.bin"/><Relationship Id="rId17" Type="http://schemas.openxmlformats.org/officeDocument/2006/relationships/image" Target="../media/image55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75.bin"/><Relationship Id="rId5" Type="http://schemas.openxmlformats.org/officeDocument/2006/relationships/image" Target="../media/image52.emf"/><Relationship Id="rId6" Type="http://schemas.openxmlformats.org/officeDocument/2006/relationships/oleObject" Target="../embeddings/oleObject76.bin"/><Relationship Id="rId7" Type="http://schemas.openxmlformats.org/officeDocument/2006/relationships/image" Target="../media/image53.emf"/><Relationship Id="rId8" Type="http://schemas.openxmlformats.org/officeDocument/2006/relationships/oleObject" Target="../embeddings/oleObject77.bin"/><Relationship Id="rId9" Type="http://schemas.openxmlformats.org/officeDocument/2006/relationships/image" Target="../media/image22.emf"/><Relationship Id="rId10" Type="http://schemas.openxmlformats.org/officeDocument/2006/relationships/oleObject" Target="../embeddings/oleObject7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emf"/><Relationship Id="rId20" Type="http://schemas.openxmlformats.org/officeDocument/2006/relationships/oleObject" Target="../embeddings/oleObject90.bin"/><Relationship Id="rId21" Type="http://schemas.openxmlformats.org/officeDocument/2006/relationships/image" Target="../media/image58.emf"/><Relationship Id="rId10" Type="http://schemas.openxmlformats.org/officeDocument/2006/relationships/oleObject" Target="../embeddings/oleObject85.bin"/><Relationship Id="rId11" Type="http://schemas.openxmlformats.org/officeDocument/2006/relationships/image" Target="../media/image57.emf"/><Relationship Id="rId12" Type="http://schemas.openxmlformats.org/officeDocument/2006/relationships/oleObject" Target="../embeddings/oleObject86.bin"/><Relationship Id="rId13" Type="http://schemas.openxmlformats.org/officeDocument/2006/relationships/image" Target="../media/image48.emf"/><Relationship Id="rId14" Type="http://schemas.openxmlformats.org/officeDocument/2006/relationships/oleObject" Target="../embeddings/oleObject87.bin"/><Relationship Id="rId15" Type="http://schemas.openxmlformats.org/officeDocument/2006/relationships/image" Target="../media/image49.emf"/><Relationship Id="rId16" Type="http://schemas.openxmlformats.org/officeDocument/2006/relationships/oleObject" Target="../embeddings/oleObject88.bin"/><Relationship Id="rId17" Type="http://schemas.openxmlformats.org/officeDocument/2006/relationships/image" Target="../media/image50.emf"/><Relationship Id="rId18" Type="http://schemas.openxmlformats.org/officeDocument/2006/relationships/oleObject" Target="../embeddings/oleObject89.bin"/><Relationship Id="rId19" Type="http://schemas.openxmlformats.org/officeDocument/2006/relationships/image" Target="../media/image51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82.bin"/><Relationship Id="rId5" Type="http://schemas.openxmlformats.org/officeDocument/2006/relationships/image" Target="../media/image45.emf"/><Relationship Id="rId6" Type="http://schemas.openxmlformats.org/officeDocument/2006/relationships/oleObject" Target="../embeddings/oleObject83.bin"/><Relationship Id="rId7" Type="http://schemas.openxmlformats.org/officeDocument/2006/relationships/image" Target="../media/image56.emf"/><Relationship Id="rId8" Type="http://schemas.openxmlformats.org/officeDocument/2006/relationships/oleObject" Target="../embeddings/oleObject84.bin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emf"/><Relationship Id="rId12" Type="http://schemas.openxmlformats.org/officeDocument/2006/relationships/oleObject" Target="../embeddings/oleObject95.bin"/><Relationship Id="rId13" Type="http://schemas.openxmlformats.org/officeDocument/2006/relationships/image" Target="../media/image54.emf"/><Relationship Id="rId14" Type="http://schemas.openxmlformats.org/officeDocument/2006/relationships/oleObject" Target="../embeddings/oleObject96.bin"/><Relationship Id="rId15" Type="http://schemas.openxmlformats.org/officeDocument/2006/relationships/image" Target="../media/image17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91.bin"/><Relationship Id="rId5" Type="http://schemas.openxmlformats.org/officeDocument/2006/relationships/image" Target="../media/image59.emf"/><Relationship Id="rId6" Type="http://schemas.openxmlformats.org/officeDocument/2006/relationships/oleObject" Target="../embeddings/oleObject92.bin"/><Relationship Id="rId7" Type="http://schemas.openxmlformats.org/officeDocument/2006/relationships/image" Target="../media/image60.emf"/><Relationship Id="rId8" Type="http://schemas.openxmlformats.org/officeDocument/2006/relationships/oleObject" Target="../embeddings/oleObject93.bin"/><Relationship Id="rId9" Type="http://schemas.openxmlformats.org/officeDocument/2006/relationships/image" Target="../media/image61.emf"/><Relationship Id="rId10" Type="http://schemas.openxmlformats.org/officeDocument/2006/relationships/oleObject" Target="../embeddings/oleObject94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oleObject" Target="../embeddings/oleObject97.bin"/><Relationship Id="rId5" Type="http://schemas.openxmlformats.org/officeDocument/2006/relationships/image" Target="../media/image62.emf"/><Relationship Id="rId6" Type="http://schemas.openxmlformats.org/officeDocument/2006/relationships/oleObject" Target="../embeddings/oleObject98.bin"/><Relationship Id="rId7" Type="http://schemas.openxmlformats.org/officeDocument/2006/relationships/image" Target="../media/image63.emf"/><Relationship Id="rId8" Type="http://schemas.openxmlformats.org/officeDocument/2006/relationships/oleObject" Target="../embeddings/oleObject99.bin"/><Relationship Id="rId9" Type="http://schemas.openxmlformats.org/officeDocument/2006/relationships/image" Target="../media/image64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oleObject" Target="../embeddings/oleObject100.bin"/><Relationship Id="rId5" Type="http://schemas.openxmlformats.org/officeDocument/2006/relationships/image" Target="../media/image62.emf"/><Relationship Id="rId6" Type="http://schemas.openxmlformats.org/officeDocument/2006/relationships/oleObject" Target="../embeddings/oleObject101.bin"/><Relationship Id="rId7" Type="http://schemas.openxmlformats.org/officeDocument/2006/relationships/image" Target="../media/image63.emf"/><Relationship Id="rId8" Type="http://schemas.openxmlformats.org/officeDocument/2006/relationships/oleObject" Target="../embeddings/oleObject102.bin"/><Relationship Id="rId9" Type="http://schemas.openxmlformats.org/officeDocument/2006/relationships/image" Target="../media/image64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4" Type="http://schemas.openxmlformats.org/officeDocument/2006/relationships/oleObject" Target="../embeddings/oleObject103.bin"/><Relationship Id="rId5" Type="http://schemas.openxmlformats.org/officeDocument/2006/relationships/image" Target="../media/image65.emf"/><Relationship Id="rId6" Type="http://schemas.openxmlformats.org/officeDocument/2006/relationships/oleObject" Target="../embeddings/oleObject104.bin"/><Relationship Id="rId7" Type="http://schemas.openxmlformats.org/officeDocument/2006/relationships/image" Target="../media/image66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4" Type="http://schemas.openxmlformats.org/officeDocument/2006/relationships/oleObject" Target="../embeddings/oleObject105.bin"/><Relationship Id="rId5" Type="http://schemas.openxmlformats.org/officeDocument/2006/relationships/image" Target="../media/image67.emf"/><Relationship Id="rId6" Type="http://schemas.openxmlformats.org/officeDocument/2006/relationships/oleObject" Target="../embeddings/oleObject106.bin"/><Relationship Id="rId7" Type="http://schemas.openxmlformats.org/officeDocument/2006/relationships/image" Target="../media/image68.emf"/><Relationship Id="rId8" Type="http://schemas.openxmlformats.org/officeDocument/2006/relationships/oleObject" Target="../embeddings/oleObject107.bin"/><Relationship Id="rId9" Type="http://schemas.openxmlformats.org/officeDocument/2006/relationships/image" Target="../media/image69.emf"/><Relationship Id="rId10" Type="http://schemas.openxmlformats.org/officeDocument/2006/relationships/oleObject" Target="../embeddings/oleObject108.bin"/><Relationship Id="rId11" Type="http://schemas.openxmlformats.org/officeDocument/2006/relationships/image" Target="../media/image70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4" Type="http://schemas.openxmlformats.org/officeDocument/2006/relationships/oleObject" Target="../embeddings/oleObject109.bin"/><Relationship Id="rId5" Type="http://schemas.openxmlformats.org/officeDocument/2006/relationships/image" Target="../media/image71.emf"/><Relationship Id="rId6" Type="http://schemas.openxmlformats.org/officeDocument/2006/relationships/oleObject" Target="../embeddings/oleObject110.bin"/><Relationship Id="rId7" Type="http://schemas.openxmlformats.org/officeDocument/2006/relationships/image" Target="../media/image72.emf"/><Relationship Id="rId8" Type="http://schemas.openxmlformats.org/officeDocument/2006/relationships/oleObject" Target="../embeddings/oleObject111.bin"/><Relationship Id="rId9" Type="http://schemas.openxmlformats.org/officeDocument/2006/relationships/image" Target="../media/image67.emf"/><Relationship Id="rId10" Type="http://schemas.openxmlformats.org/officeDocument/2006/relationships/oleObject" Target="../embeddings/oleObject112.bin"/><Relationship Id="rId11" Type="http://schemas.openxmlformats.org/officeDocument/2006/relationships/image" Target="../media/image68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5.emf"/><Relationship Id="rId12" Type="http://schemas.openxmlformats.org/officeDocument/2006/relationships/oleObject" Target="../embeddings/oleObject117.bin"/><Relationship Id="rId13" Type="http://schemas.openxmlformats.org/officeDocument/2006/relationships/image" Target="../media/image76.emf"/><Relationship Id="rId14" Type="http://schemas.openxmlformats.org/officeDocument/2006/relationships/oleObject" Target="../embeddings/oleObject118.bin"/><Relationship Id="rId15" Type="http://schemas.openxmlformats.org/officeDocument/2006/relationships/image" Target="../media/image68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7.xml"/><Relationship Id="rId4" Type="http://schemas.openxmlformats.org/officeDocument/2006/relationships/oleObject" Target="../embeddings/oleObject113.bin"/><Relationship Id="rId5" Type="http://schemas.openxmlformats.org/officeDocument/2006/relationships/image" Target="../media/image73.emf"/><Relationship Id="rId6" Type="http://schemas.openxmlformats.org/officeDocument/2006/relationships/oleObject" Target="../embeddings/oleObject114.bin"/><Relationship Id="rId7" Type="http://schemas.openxmlformats.org/officeDocument/2006/relationships/image" Target="../media/image74.emf"/><Relationship Id="rId8" Type="http://schemas.openxmlformats.org/officeDocument/2006/relationships/oleObject" Target="../embeddings/oleObject115.bin"/><Relationship Id="rId9" Type="http://schemas.openxmlformats.org/officeDocument/2006/relationships/image" Target="../media/image67.emf"/><Relationship Id="rId10" Type="http://schemas.openxmlformats.org/officeDocument/2006/relationships/oleObject" Target="../embeddings/oleObject116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4" Type="http://schemas.openxmlformats.org/officeDocument/2006/relationships/oleObject" Target="../embeddings/oleObject119.bin"/><Relationship Id="rId5" Type="http://schemas.openxmlformats.org/officeDocument/2006/relationships/image" Target="../media/image77.emf"/><Relationship Id="rId6" Type="http://schemas.openxmlformats.org/officeDocument/2006/relationships/oleObject" Target="../embeddings/oleObject120.bin"/><Relationship Id="rId7" Type="http://schemas.openxmlformats.org/officeDocument/2006/relationships/image" Target="../media/image78.emf"/><Relationship Id="rId8" Type="http://schemas.openxmlformats.org/officeDocument/2006/relationships/oleObject" Target="../embeddings/oleObject121.bin"/><Relationship Id="rId9" Type="http://schemas.openxmlformats.org/officeDocument/2006/relationships/image" Target="../media/image67.emf"/><Relationship Id="rId10" Type="http://schemas.openxmlformats.org/officeDocument/2006/relationships/oleObject" Target="../embeddings/oleObject122.bin"/><Relationship Id="rId11" Type="http://schemas.openxmlformats.org/officeDocument/2006/relationships/image" Target="../media/image68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27.bin"/><Relationship Id="rId12" Type="http://schemas.openxmlformats.org/officeDocument/2006/relationships/image" Target="../media/image82.emf"/><Relationship Id="rId13" Type="http://schemas.openxmlformats.org/officeDocument/2006/relationships/oleObject" Target="../embeddings/oleObject128.bin"/><Relationship Id="rId14" Type="http://schemas.openxmlformats.org/officeDocument/2006/relationships/image" Target="../media/image83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9.xml"/><Relationship Id="rId4" Type="http://schemas.openxmlformats.org/officeDocument/2006/relationships/oleObject" Target="../embeddings/oleObject123.bin"/><Relationship Id="rId5" Type="http://schemas.openxmlformats.org/officeDocument/2006/relationships/image" Target="../media/image79.emf"/><Relationship Id="rId6" Type="http://schemas.openxmlformats.org/officeDocument/2006/relationships/oleObject" Target="../embeddings/oleObject124.bin"/><Relationship Id="rId7" Type="http://schemas.openxmlformats.org/officeDocument/2006/relationships/image" Target="../media/image80.emf"/><Relationship Id="rId8" Type="http://schemas.openxmlformats.org/officeDocument/2006/relationships/oleObject" Target="../embeddings/oleObject125.bin"/><Relationship Id="rId9" Type="http://schemas.openxmlformats.org/officeDocument/2006/relationships/image" Target="../media/image81.emf"/><Relationship Id="rId10" Type="http://schemas.openxmlformats.org/officeDocument/2006/relationships/oleObject" Target="../embeddings/oleObject126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73.emf"/><Relationship Id="rId12" Type="http://schemas.openxmlformats.org/officeDocument/2006/relationships/oleObject" Target="../embeddings/oleObject133.bin"/><Relationship Id="rId13" Type="http://schemas.openxmlformats.org/officeDocument/2006/relationships/image" Target="../media/image87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0.xml"/><Relationship Id="rId4" Type="http://schemas.openxmlformats.org/officeDocument/2006/relationships/oleObject" Target="../embeddings/oleObject129.bin"/><Relationship Id="rId5" Type="http://schemas.openxmlformats.org/officeDocument/2006/relationships/image" Target="../media/image84.emf"/><Relationship Id="rId6" Type="http://schemas.openxmlformats.org/officeDocument/2006/relationships/oleObject" Target="../embeddings/oleObject130.bin"/><Relationship Id="rId7" Type="http://schemas.openxmlformats.org/officeDocument/2006/relationships/image" Target="../media/image85.emf"/><Relationship Id="rId8" Type="http://schemas.openxmlformats.org/officeDocument/2006/relationships/oleObject" Target="../embeddings/oleObject131.bin"/><Relationship Id="rId9" Type="http://schemas.openxmlformats.org/officeDocument/2006/relationships/image" Target="../media/image86.emf"/><Relationship Id="rId10" Type="http://schemas.openxmlformats.org/officeDocument/2006/relationships/oleObject" Target="../embeddings/oleObject132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4" Type="http://schemas.openxmlformats.org/officeDocument/2006/relationships/oleObject" Target="../embeddings/oleObject134.bin"/><Relationship Id="rId5" Type="http://schemas.openxmlformats.org/officeDocument/2006/relationships/image" Target="../media/image88.emf"/><Relationship Id="rId6" Type="http://schemas.openxmlformats.org/officeDocument/2006/relationships/oleObject" Target="../embeddings/oleObject135.bin"/><Relationship Id="rId7" Type="http://schemas.openxmlformats.org/officeDocument/2006/relationships/image" Target="../media/image85.emf"/><Relationship Id="rId8" Type="http://schemas.openxmlformats.org/officeDocument/2006/relationships/oleObject" Target="../embeddings/oleObject136.bin"/><Relationship Id="rId9" Type="http://schemas.openxmlformats.org/officeDocument/2006/relationships/image" Target="../media/image89.emf"/><Relationship Id="rId10" Type="http://schemas.openxmlformats.org/officeDocument/2006/relationships/oleObject" Target="../embeddings/oleObject137.bin"/><Relationship Id="rId11" Type="http://schemas.openxmlformats.org/officeDocument/2006/relationships/image" Target="../media/image90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4" Type="http://schemas.openxmlformats.org/officeDocument/2006/relationships/oleObject" Target="../embeddings/oleObject138.bin"/><Relationship Id="rId5" Type="http://schemas.openxmlformats.org/officeDocument/2006/relationships/image" Target="../media/image91.emf"/><Relationship Id="rId6" Type="http://schemas.openxmlformats.org/officeDocument/2006/relationships/oleObject" Target="../embeddings/oleObject139.bin"/><Relationship Id="rId7" Type="http://schemas.openxmlformats.org/officeDocument/2006/relationships/image" Target="../media/image85.emf"/><Relationship Id="rId8" Type="http://schemas.openxmlformats.org/officeDocument/2006/relationships/oleObject" Target="../embeddings/oleObject140.bin"/><Relationship Id="rId9" Type="http://schemas.openxmlformats.org/officeDocument/2006/relationships/image" Target="../media/image92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.emf"/><Relationship Id="rId12" Type="http://schemas.openxmlformats.org/officeDocument/2006/relationships/oleObject" Target="../embeddings/oleObject7.bin"/><Relationship Id="rId13" Type="http://schemas.openxmlformats.org/officeDocument/2006/relationships/image" Target="../media/image6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1.emf"/><Relationship Id="rId6" Type="http://schemas.openxmlformats.org/officeDocument/2006/relationships/oleObject" Target="../embeddings/oleObject4.bin"/><Relationship Id="rId7" Type="http://schemas.openxmlformats.org/officeDocument/2006/relationships/image" Target="../media/image3.emf"/><Relationship Id="rId8" Type="http://schemas.openxmlformats.org/officeDocument/2006/relationships/oleObject" Target="../embeddings/oleObject5.bin"/><Relationship Id="rId9" Type="http://schemas.openxmlformats.org/officeDocument/2006/relationships/image" Target="../media/image4.emf"/><Relationship Id="rId10" Type="http://schemas.openxmlformats.org/officeDocument/2006/relationships/oleObject" Target="../embeddings/oleObject6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7.emf"/><Relationship Id="rId6" Type="http://schemas.openxmlformats.org/officeDocument/2006/relationships/oleObject" Target="../embeddings/oleObject9.bin"/><Relationship Id="rId7" Type="http://schemas.openxmlformats.org/officeDocument/2006/relationships/image" Target="../media/image8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9.emf"/><Relationship Id="rId6" Type="http://schemas.openxmlformats.org/officeDocument/2006/relationships/oleObject" Target="../embeddings/oleObject11.bin"/><Relationship Id="rId7" Type="http://schemas.openxmlformats.org/officeDocument/2006/relationships/image" Target="../media/image10.emf"/><Relationship Id="rId8" Type="http://schemas.openxmlformats.org/officeDocument/2006/relationships/oleObject" Target="../embeddings/oleObject12.bin"/><Relationship Id="rId9" Type="http://schemas.openxmlformats.org/officeDocument/2006/relationships/image" Target="../media/image11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12.emf"/><Relationship Id="rId6" Type="http://schemas.openxmlformats.org/officeDocument/2006/relationships/oleObject" Target="../embeddings/oleObject14.bin"/><Relationship Id="rId7" Type="http://schemas.openxmlformats.org/officeDocument/2006/relationships/image" Target="../media/image11.emf"/><Relationship Id="rId8" Type="http://schemas.openxmlformats.org/officeDocument/2006/relationships/oleObject" Target="../embeddings/oleObject15.bin"/><Relationship Id="rId9" Type="http://schemas.openxmlformats.org/officeDocument/2006/relationships/image" Target="../media/image13.emf"/><Relationship Id="rId10" Type="http://schemas.openxmlformats.org/officeDocument/2006/relationships/oleObject" Target="../embeddings/oleObject16.bin"/><Relationship Id="rId11" Type="http://schemas.openxmlformats.org/officeDocument/2006/relationships/image" Target="../media/image14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emf"/><Relationship Id="rId12" Type="http://schemas.openxmlformats.org/officeDocument/2006/relationships/oleObject" Target="../embeddings/oleObject21.bin"/><Relationship Id="rId13" Type="http://schemas.openxmlformats.org/officeDocument/2006/relationships/image" Target="../media/image17.emf"/><Relationship Id="rId14" Type="http://schemas.openxmlformats.org/officeDocument/2006/relationships/oleObject" Target="../embeddings/oleObject22.bin"/><Relationship Id="rId15" Type="http://schemas.openxmlformats.org/officeDocument/2006/relationships/image" Target="../media/image18.emf"/><Relationship Id="rId16" Type="http://schemas.openxmlformats.org/officeDocument/2006/relationships/oleObject" Target="../embeddings/oleObject23.bin"/><Relationship Id="rId17" Type="http://schemas.openxmlformats.org/officeDocument/2006/relationships/oleObject" Target="../embeddings/oleObject24.bin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17.bin"/><Relationship Id="rId5" Type="http://schemas.openxmlformats.org/officeDocument/2006/relationships/image" Target="../media/image11.emf"/><Relationship Id="rId6" Type="http://schemas.openxmlformats.org/officeDocument/2006/relationships/oleObject" Target="../embeddings/oleObject18.bin"/><Relationship Id="rId7" Type="http://schemas.openxmlformats.org/officeDocument/2006/relationships/image" Target="../media/image15.emf"/><Relationship Id="rId8" Type="http://schemas.openxmlformats.org/officeDocument/2006/relationships/oleObject" Target="../embeddings/oleObject19.bin"/><Relationship Id="rId9" Type="http://schemas.openxmlformats.org/officeDocument/2006/relationships/image" Target="../media/image14.emf"/><Relationship Id="rId10" Type="http://schemas.openxmlformats.org/officeDocument/2006/relationships/oleObject" Target="../embeddings/oleObject2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847725" y="539750"/>
            <a:ext cx="7448550" cy="2065338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An introduction to</a:t>
            </a:r>
            <a:b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Dynamic 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Linear Models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996950" y="2951163"/>
            <a:ext cx="7150100" cy="225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ts val="4400"/>
              </a:lnSpc>
            </a:pPr>
            <a:r>
              <a:rPr lang="en-US" sz="2800" dirty="0">
                <a:latin typeface="Calibri" charset="0"/>
              </a:rPr>
              <a:t>Mark Scheuerell</a:t>
            </a:r>
          </a:p>
          <a:p>
            <a:pPr algn="ctr" eaLnBrk="1" hangingPunct="1"/>
            <a:endParaRPr lang="en-US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i="1" dirty="0" smtClean="0">
                <a:latin typeface="Calibri" charset="0"/>
              </a:rPr>
              <a:t>FISH 507 – Applied Time Series Analysis</a:t>
            </a:r>
          </a:p>
          <a:p>
            <a:pPr algn="ctr" eaLnBrk="1" hangingPunct="1">
              <a:lnSpc>
                <a:spcPts val="3200"/>
              </a:lnSpc>
            </a:pPr>
            <a:endParaRPr lang="en-US" i="1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dirty="0" smtClean="0">
                <a:latin typeface="Calibri" charset="0"/>
              </a:rPr>
              <a:t>31 January 2017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329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/>
          <p:cNvSpPr/>
          <p:nvPr/>
        </p:nvSpPr>
        <p:spPr>
          <a:xfrm>
            <a:off x="4757125" y="4457343"/>
            <a:ext cx="594360" cy="45720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3864534" y="2835748"/>
            <a:ext cx="685800" cy="109728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37609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Contrast in covariate effects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8644481"/>
              </p:ext>
            </p:extLst>
          </p:nvPr>
        </p:nvGraphicFramePr>
        <p:xfrm>
          <a:off x="3282950" y="2787650"/>
          <a:ext cx="18192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197" name="Equation" r:id="rId4" imgW="825500" imgH="241300" progId="Equation.3">
                  <p:embed/>
                </p:oleObj>
              </mc:Choice>
              <mc:Fallback>
                <p:oleObj name="Equation" r:id="rId4" imgW="82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82950" y="2787650"/>
                        <a:ext cx="18192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40834"/>
              </p:ext>
            </p:extLst>
          </p:nvPr>
        </p:nvGraphicFramePr>
        <p:xfrm>
          <a:off x="6309156" y="2815018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198" name="Equation" r:id="rId6" imgW="736600" imgH="241300" progId="Equation.3">
                  <p:embed/>
                </p:oleObj>
              </mc:Choice>
              <mc:Fallback>
                <p:oleObj name="Equation" r:id="rId6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09156" y="2815018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202745"/>
              </p:ext>
            </p:extLst>
          </p:nvPr>
        </p:nvGraphicFramePr>
        <p:xfrm>
          <a:off x="3297229" y="3429442"/>
          <a:ext cx="179070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199" name="Equation" r:id="rId8" imgW="812800" imgH="241300" progId="Equation.3">
                  <p:embed/>
                </p:oleObj>
              </mc:Choice>
              <mc:Fallback>
                <p:oleObj name="Equation" r:id="rId8" imgW="812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297229" y="3429442"/>
                        <a:ext cx="179070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3876675"/>
              </p:ext>
            </p:extLst>
          </p:nvPr>
        </p:nvGraphicFramePr>
        <p:xfrm>
          <a:off x="6309156" y="3457454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200" name="Equation" r:id="rId10" imgW="736600" imgH="241300" progId="Equation.3">
                  <p:embed/>
                </p:oleObj>
              </mc:Choice>
              <mc:Fallback>
                <p:oleObj name="Equation" r:id="rId10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09156" y="3457454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/>
          <p:cNvSpPr/>
          <p:nvPr/>
        </p:nvSpPr>
        <p:spPr>
          <a:xfrm>
            <a:off x="2372235" y="2803867"/>
            <a:ext cx="848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DLM: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109569" y="3436301"/>
            <a:ext cx="21115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 in MARSS: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1140344" y="1543459"/>
            <a:ext cx="6863313" cy="114673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>
              <a:spcAft>
                <a:spcPts val="1200"/>
              </a:spcAft>
              <a:defRPr/>
            </a:pPr>
            <a:r>
              <a:rPr lang="en-US" sz="2400" i="1" dirty="0" smtClean="0">
                <a:solidFill>
                  <a:schemeClr val="tx1"/>
                </a:solidFill>
              </a:rPr>
              <a:t>Note</a:t>
            </a:r>
            <a:r>
              <a:rPr lang="en-US" sz="2400" dirty="0" smtClean="0">
                <a:solidFill>
                  <a:schemeClr val="tx1"/>
                </a:solidFill>
              </a:rPr>
              <a:t>: DLMs include covariate effects in </a:t>
            </a:r>
            <a:r>
              <a:rPr lang="en-US" sz="2400" dirty="0" err="1" smtClean="0">
                <a:solidFill>
                  <a:schemeClr val="tx1"/>
                </a:solidFill>
              </a:rPr>
              <a:t>obs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eqn</a:t>
            </a:r>
            <a:r>
              <a:rPr lang="en-US" sz="2400" dirty="0" smtClean="0">
                <a:solidFill>
                  <a:schemeClr val="tx1"/>
                </a:solidFill>
              </a:rPr>
              <a:t> much differently than other forms of MARSS models</a:t>
            </a:r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1506654"/>
              </p:ext>
            </p:extLst>
          </p:nvPr>
        </p:nvGraphicFramePr>
        <p:xfrm>
          <a:off x="3292946" y="4412188"/>
          <a:ext cx="260350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201" name="Equation" r:id="rId11" imgW="1181100" imgH="241300" progId="Equation.3">
                  <p:embed/>
                </p:oleObj>
              </mc:Choice>
              <mc:Fallback>
                <p:oleObj name="Equation" r:id="rId11" imgW="11811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292946" y="4412188"/>
                        <a:ext cx="260350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7643603"/>
              </p:ext>
            </p:extLst>
          </p:nvPr>
        </p:nvGraphicFramePr>
        <p:xfrm>
          <a:off x="6309156" y="4439937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202" name="Equation" r:id="rId13" imgW="736600" imgH="241300" progId="Equation.3">
                  <p:embed/>
                </p:oleObj>
              </mc:Choice>
              <mc:Fallback>
                <p:oleObj name="Equation" r:id="rId13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09156" y="4439937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Rectangle 32"/>
          <p:cNvSpPr/>
          <p:nvPr/>
        </p:nvSpPr>
        <p:spPr>
          <a:xfrm>
            <a:off x="1197179" y="4418784"/>
            <a:ext cx="20263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rgbClr val="E46C0A"/>
                </a:solidFill>
                <a:latin typeface="Calibri"/>
              </a:rPr>
              <a:t> Other MARSS:</a:t>
            </a:r>
            <a:endParaRPr lang="en-US" sz="2400" dirty="0">
              <a:solidFill>
                <a:srgbClr val="E46C0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993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Different forms of DLMs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1701922" y="1463450"/>
            <a:ext cx="5740156" cy="2400657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The univariate regression model is just one example of a DLM—other forms include:</a:t>
            </a:r>
          </a:p>
          <a:p>
            <a:pPr marL="290513" indent="-290513">
              <a:spcAft>
                <a:spcPts val="12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Stochastic “level” (intercept)</a:t>
            </a:r>
          </a:p>
          <a:p>
            <a:pPr marL="290513" indent="-290513">
              <a:spcAft>
                <a:spcPts val="12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Stochastic “growth” (trend, bias)</a:t>
            </a:r>
          </a:p>
          <a:p>
            <a:pPr marL="290513" indent="-290513">
              <a:spcAft>
                <a:spcPts val="12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Seasonal effects (fixed, harmonic)</a:t>
            </a:r>
          </a:p>
        </p:txBody>
      </p:sp>
    </p:spTree>
    <p:extLst>
      <p:ext uri="{BB962C8B-B14F-4D97-AF65-F5344CB8AC3E}">
        <p14:creationId xmlns:p14="http://schemas.microsoft.com/office/powerpoint/2010/main" val="2974149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The most simple univariate DLM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2232874" y="1483453"/>
            <a:ext cx="4678252" cy="646704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 smtClean="0">
                <a:solidFill>
                  <a:schemeClr val="accent1">
                    <a:lumMod val="75000"/>
                  </a:schemeClr>
                </a:solidFill>
              </a:rPr>
              <a:t>Stochastic “level” (intercept-only)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053057"/>
              </p:ext>
            </p:extLst>
          </p:nvPr>
        </p:nvGraphicFramePr>
        <p:xfrm>
          <a:off x="5074340" y="2142492"/>
          <a:ext cx="173355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41" name="Equation" r:id="rId4" imgW="787400" imgH="241300" progId="Equation.3">
                  <p:embed/>
                </p:oleObj>
              </mc:Choice>
              <mc:Fallback>
                <p:oleObj name="Equation" r:id="rId4" imgW="787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74340" y="2142492"/>
                        <a:ext cx="173355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490306"/>
              </p:ext>
            </p:extLst>
          </p:nvPr>
        </p:nvGraphicFramePr>
        <p:xfrm>
          <a:off x="2438925" y="2863850"/>
          <a:ext cx="1482725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42" name="Equation" r:id="rId6" imgW="673100" imgH="215900" progId="Equation.3">
                  <p:embed/>
                </p:oleObj>
              </mc:Choice>
              <mc:Fallback>
                <p:oleObj name="Equation" r:id="rId6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38925" y="2863850"/>
                        <a:ext cx="1482725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7823923"/>
              </p:ext>
            </p:extLst>
          </p:nvPr>
        </p:nvGraphicFramePr>
        <p:xfrm>
          <a:off x="5154340" y="2865030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43" name="Equation" r:id="rId8" imgW="736600" imgH="241300" progId="Equation.3">
                  <p:embed/>
                </p:oleObj>
              </mc:Choice>
              <mc:Fallback>
                <p:oleObj name="Equation" r:id="rId8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54340" y="2865030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4673863"/>
              </p:ext>
            </p:extLst>
          </p:nvPr>
        </p:nvGraphicFramePr>
        <p:xfrm>
          <a:off x="2390077" y="2141538"/>
          <a:ext cx="1760537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44" name="Equation" r:id="rId10" imgW="800100" imgH="215900" progId="Equation.3">
                  <p:embed/>
                </p:oleObj>
              </mc:Choice>
              <mc:Fallback>
                <p:oleObj name="Equation" r:id="rId10" imgW="800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390077" y="2141538"/>
                        <a:ext cx="1760537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5"/>
          <p:cNvSpPr txBox="1">
            <a:spLocks noChangeArrowheads="1"/>
          </p:cNvSpPr>
          <p:nvPr/>
        </p:nvSpPr>
        <p:spPr bwMode="auto">
          <a:xfrm>
            <a:off x="1171907" y="3776001"/>
            <a:ext cx="6800186" cy="646704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 smtClean="0">
                <a:solidFill>
                  <a:schemeClr val="accent6">
                    <a:lumMod val="75000"/>
                  </a:schemeClr>
                </a:solidFill>
              </a:rPr>
              <a:t>A random walk with observation error</a:t>
            </a: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5118712"/>
              </p:ext>
            </p:extLst>
          </p:nvPr>
        </p:nvGraphicFramePr>
        <p:xfrm>
          <a:off x="5086736" y="4455053"/>
          <a:ext cx="173355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45" name="Equation" r:id="rId12" imgW="787400" imgH="241300" progId="Equation.3">
                  <p:embed/>
                </p:oleObj>
              </mc:Choice>
              <mc:Fallback>
                <p:oleObj name="Equation" r:id="rId12" imgW="787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86736" y="4455053"/>
                        <a:ext cx="173355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0944865"/>
              </p:ext>
            </p:extLst>
          </p:nvPr>
        </p:nvGraphicFramePr>
        <p:xfrm>
          <a:off x="2402289" y="5176315"/>
          <a:ext cx="1427162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46" name="Equation" r:id="rId13" imgW="647700" imgH="215900" progId="Equation.3">
                  <p:embed/>
                </p:oleObj>
              </mc:Choice>
              <mc:Fallback>
                <p:oleObj name="Equation" r:id="rId13" imgW="647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402289" y="5176315"/>
                        <a:ext cx="1427162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1754430"/>
              </p:ext>
            </p:extLst>
          </p:nvPr>
        </p:nvGraphicFramePr>
        <p:xfrm>
          <a:off x="5166736" y="5177591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47" name="Equation" r:id="rId15" imgW="736600" imgH="241300" progId="Equation.3">
                  <p:embed/>
                </p:oleObj>
              </mc:Choice>
              <mc:Fallback>
                <p:oleObj name="Equation" r:id="rId15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66736" y="5177591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4981086"/>
              </p:ext>
            </p:extLst>
          </p:nvPr>
        </p:nvGraphicFramePr>
        <p:xfrm>
          <a:off x="2390077" y="4452938"/>
          <a:ext cx="1704975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48" name="Equation" r:id="rId16" imgW="774700" imgH="215900" progId="Equation.3">
                  <p:embed/>
                </p:oleObj>
              </mc:Choice>
              <mc:Fallback>
                <p:oleObj name="Equation" r:id="rId16" imgW="774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390077" y="4452938"/>
                        <a:ext cx="1704975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1289692" y="2488553"/>
            <a:ext cx="7665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80413" y="4828922"/>
            <a:ext cx="10758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MARSS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" name="Left Brace 1"/>
          <p:cNvSpPr/>
          <p:nvPr/>
        </p:nvSpPr>
        <p:spPr>
          <a:xfrm>
            <a:off x="2075798" y="2189654"/>
            <a:ext cx="175172" cy="1121103"/>
          </a:xfrm>
          <a:prstGeom prst="leftBrace">
            <a:avLst>
              <a:gd name="adj1" fmla="val 44503"/>
              <a:gd name="adj2" fmla="val 50000"/>
            </a:avLst>
          </a:prstGeom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 Brace 20"/>
          <p:cNvSpPr/>
          <p:nvPr/>
        </p:nvSpPr>
        <p:spPr>
          <a:xfrm>
            <a:off x="2079301" y="4522952"/>
            <a:ext cx="175172" cy="1121103"/>
          </a:xfrm>
          <a:prstGeom prst="leftBrace">
            <a:avLst>
              <a:gd name="adj1" fmla="val 44503"/>
              <a:gd name="adj2" fmla="val 50000"/>
            </a:avLst>
          </a:prstGeom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46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9" grpId="0"/>
      <p:bldP spid="20" grpId="0"/>
      <p:bldP spid="2" grpId="0" animBg="1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4" name="Picture 3" descr="Nile_DL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439" y="1494259"/>
            <a:ext cx="7776216" cy="4665730"/>
          </a:xfrm>
          <a:prstGeom prst="rect">
            <a:avLst/>
          </a:prstGeom>
        </p:spPr>
      </p:pic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The most simple univariate DLM</a:t>
            </a:r>
          </a:p>
        </p:txBody>
      </p:sp>
    </p:spTree>
    <p:extLst>
      <p:ext uri="{BB962C8B-B14F-4D97-AF65-F5344CB8AC3E}">
        <p14:creationId xmlns:p14="http://schemas.microsoft.com/office/powerpoint/2010/main" val="2692327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The most simple multivariate DLM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889000" y="1483453"/>
            <a:ext cx="7366000" cy="46166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 smtClean="0">
                <a:solidFill>
                  <a:schemeClr val="accent1">
                    <a:lumMod val="75000"/>
                  </a:schemeClr>
                </a:solidFill>
              </a:rPr>
              <a:t>Multiple observations of a single random walk</a:t>
            </a: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5135092"/>
              </p:ext>
            </p:extLst>
          </p:nvPr>
        </p:nvGraphicFramePr>
        <p:xfrm>
          <a:off x="2082800" y="2914650"/>
          <a:ext cx="1706563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42" name="Equation" r:id="rId4" imgW="774700" imgH="215900" progId="Equation.3">
                  <p:embed/>
                </p:oleObj>
              </mc:Choice>
              <mc:Fallback>
                <p:oleObj name="Equation" r:id="rId4" imgW="774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82800" y="2914650"/>
                        <a:ext cx="1706563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5035768"/>
              </p:ext>
            </p:extLst>
          </p:nvPr>
        </p:nvGraphicFramePr>
        <p:xfrm>
          <a:off x="2094790" y="2232025"/>
          <a:ext cx="1703388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43" name="Equation" r:id="rId6" imgW="774700" imgH="215900" progId="Equation.3">
                  <p:embed/>
                </p:oleObj>
              </mc:Choice>
              <mc:Fallback>
                <p:oleObj name="Equation" r:id="rId6" imgW="774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94790" y="2232025"/>
                        <a:ext cx="1703388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5461935"/>
              </p:ext>
            </p:extLst>
          </p:nvPr>
        </p:nvGraphicFramePr>
        <p:xfrm>
          <a:off x="4847337" y="2201863"/>
          <a:ext cx="1731963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44" name="Equation" r:id="rId8" imgW="787400" imgH="241300" progId="Equation.3">
                  <p:embed/>
                </p:oleObj>
              </mc:Choice>
              <mc:Fallback>
                <p:oleObj name="Equation" r:id="rId8" imgW="787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847337" y="2201863"/>
                        <a:ext cx="1731963" cy="531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4701496"/>
              </p:ext>
            </p:extLst>
          </p:nvPr>
        </p:nvGraphicFramePr>
        <p:xfrm>
          <a:off x="4889564" y="2886637"/>
          <a:ext cx="229235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45" name="Equation" r:id="rId10" imgW="1041400" imgH="241300" progId="Equation.3">
                  <p:embed/>
                </p:oleObj>
              </mc:Choice>
              <mc:Fallback>
                <p:oleObj name="Equation" r:id="rId10" imgW="1041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89564" y="2886637"/>
                        <a:ext cx="229235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662554"/>
              </p:ext>
            </p:extLst>
          </p:nvPr>
        </p:nvGraphicFramePr>
        <p:xfrm>
          <a:off x="2140715" y="3562239"/>
          <a:ext cx="1370013" cy="1954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46" name="Equation" r:id="rId12" imgW="622300" imgH="889000" progId="Equation.3">
                  <p:embed/>
                </p:oleObj>
              </mc:Choice>
              <mc:Fallback>
                <p:oleObj name="Equation" r:id="rId12" imgW="6223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40715" y="3562239"/>
                        <a:ext cx="1370013" cy="1954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4144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Another simple multivariate DLM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889000" y="1483453"/>
            <a:ext cx="7366000" cy="46166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 smtClean="0">
                <a:solidFill>
                  <a:srgbClr val="376092"/>
                </a:solidFill>
              </a:rPr>
              <a:t>Multiple observations of multiple random walks</a:t>
            </a: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3348422"/>
              </p:ext>
            </p:extLst>
          </p:nvPr>
        </p:nvGraphicFramePr>
        <p:xfrm>
          <a:off x="2070100" y="2914650"/>
          <a:ext cx="1733550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45" name="Equation" r:id="rId4" imgW="787400" imgH="215900" progId="Equation.3">
                  <p:embed/>
                </p:oleObj>
              </mc:Choice>
              <mc:Fallback>
                <p:oleObj name="Equation" r:id="rId4" imgW="787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70100" y="2914650"/>
                        <a:ext cx="1733550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8462436"/>
              </p:ext>
            </p:extLst>
          </p:nvPr>
        </p:nvGraphicFramePr>
        <p:xfrm>
          <a:off x="2068513" y="2232025"/>
          <a:ext cx="1758950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46" name="Equation" r:id="rId6" imgW="800100" imgH="215900" progId="Equation.3">
                  <p:embed/>
                </p:oleObj>
              </mc:Choice>
              <mc:Fallback>
                <p:oleObj name="Equation" r:id="rId6" imgW="800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68513" y="2232025"/>
                        <a:ext cx="1758950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0342521"/>
              </p:ext>
            </p:extLst>
          </p:nvPr>
        </p:nvGraphicFramePr>
        <p:xfrm>
          <a:off x="4808602" y="2201863"/>
          <a:ext cx="2373312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47" name="Equation" r:id="rId8" imgW="1079500" imgH="241300" progId="Equation.3">
                  <p:embed/>
                </p:oleObj>
              </mc:Choice>
              <mc:Fallback>
                <p:oleObj name="Equation" r:id="rId8" imgW="1079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808602" y="2201863"/>
                        <a:ext cx="2373312" cy="531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442141"/>
              </p:ext>
            </p:extLst>
          </p:nvPr>
        </p:nvGraphicFramePr>
        <p:xfrm>
          <a:off x="4872046" y="2886637"/>
          <a:ext cx="229235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48" name="Equation" r:id="rId10" imgW="1041400" imgH="241300" progId="Equation.3">
                  <p:embed/>
                </p:oleObj>
              </mc:Choice>
              <mc:Fallback>
                <p:oleObj name="Equation" r:id="rId10" imgW="1041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872046" y="2886637"/>
                        <a:ext cx="229235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5709595"/>
              </p:ext>
            </p:extLst>
          </p:nvPr>
        </p:nvGraphicFramePr>
        <p:xfrm>
          <a:off x="2143902" y="3557588"/>
          <a:ext cx="3551238" cy="1982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49" name="Equation" r:id="rId12" imgW="1612900" imgH="901700" progId="Equation.3">
                  <p:embed/>
                </p:oleObj>
              </mc:Choice>
              <mc:Fallback>
                <p:oleObj name="Equation" r:id="rId12" imgW="1612900" imgH="901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143902" y="3557588"/>
                        <a:ext cx="3551238" cy="1982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4343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Univariate DLM for level &amp; growth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578069" y="1483453"/>
            <a:ext cx="8005379" cy="646704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 smtClean="0">
                <a:solidFill>
                  <a:srgbClr val="376092"/>
                </a:solidFill>
              </a:rPr>
              <a:t>Stochastic “level” with deterministic “growth”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1996449"/>
              </p:ext>
            </p:extLst>
          </p:nvPr>
        </p:nvGraphicFramePr>
        <p:xfrm>
          <a:off x="5074340" y="2142492"/>
          <a:ext cx="173355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5" name="Equation" r:id="rId4" imgW="787400" imgH="241300" progId="Equation.3">
                  <p:embed/>
                </p:oleObj>
              </mc:Choice>
              <mc:Fallback>
                <p:oleObj name="Equation" r:id="rId4" imgW="787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74340" y="2142492"/>
                        <a:ext cx="173355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026036"/>
              </p:ext>
            </p:extLst>
          </p:nvPr>
        </p:nvGraphicFramePr>
        <p:xfrm>
          <a:off x="2394771" y="2863850"/>
          <a:ext cx="1482725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6" name="Equation" r:id="rId6" imgW="673100" imgH="215900" progId="Equation.3">
                  <p:embed/>
                </p:oleObj>
              </mc:Choice>
              <mc:Fallback>
                <p:oleObj name="Equation" r:id="rId6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94771" y="2863850"/>
                        <a:ext cx="1482725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3798540"/>
              </p:ext>
            </p:extLst>
          </p:nvPr>
        </p:nvGraphicFramePr>
        <p:xfrm>
          <a:off x="5154340" y="2865030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7" name="Equation" r:id="rId8" imgW="736600" imgH="241300" progId="Equation.3">
                  <p:embed/>
                </p:oleObj>
              </mc:Choice>
              <mc:Fallback>
                <p:oleObj name="Equation" r:id="rId8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54340" y="2865030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3999980"/>
              </p:ext>
            </p:extLst>
          </p:nvPr>
        </p:nvGraphicFramePr>
        <p:xfrm>
          <a:off x="2351754" y="2141538"/>
          <a:ext cx="2208212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8" name="Equation" r:id="rId10" imgW="1003300" imgH="215900" progId="Equation.3">
                  <p:embed/>
                </p:oleObj>
              </mc:Choice>
              <mc:Fallback>
                <p:oleObj name="Equation" r:id="rId10" imgW="1003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351754" y="2141538"/>
                        <a:ext cx="2208212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1453849"/>
              </p:ext>
            </p:extLst>
          </p:nvPr>
        </p:nvGraphicFramePr>
        <p:xfrm>
          <a:off x="5086736" y="4455053"/>
          <a:ext cx="173355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9" name="Equation" r:id="rId12" imgW="787400" imgH="241300" progId="Equation.3">
                  <p:embed/>
                </p:oleObj>
              </mc:Choice>
              <mc:Fallback>
                <p:oleObj name="Equation" r:id="rId12" imgW="787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86736" y="4455053"/>
                        <a:ext cx="173355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1965244"/>
              </p:ext>
            </p:extLst>
          </p:nvPr>
        </p:nvGraphicFramePr>
        <p:xfrm>
          <a:off x="2428701" y="5176315"/>
          <a:ext cx="1427162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40" name="Equation" r:id="rId13" imgW="647700" imgH="215900" progId="Equation.3">
                  <p:embed/>
                </p:oleObj>
              </mc:Choice>
              <mc:Fallback>
                <p:oleObj name="Equation" r:id="rId13" imgW="647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428701" y="5176315"/>
                        <a:ext cx="1427162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6693745"/>
              </p:ext>
            </p:extLst>
          </p:nvPr>
        </p:nvGraphicFramePr>
        <p:xfrm>
          <a:off x="5166736" y="5177591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41" name="Equation" r:id="rId15" imgW="736600" imgH="241300" progId="Equation.3">
                  <p:embed/>
                </p:oleObj>
              </mc:Choice>
              <mc:Fallback>
                <p:oleObj name="Equation" r:id="rId15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66736" y="5177591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2262767"/>
              </p:ext>
            </p:extLst>
          </p:nvPr>
        </p:nvGraphicFramePr>
        <p:xfrm>
          <a:off x="2414488" y="4452938"/>
          <a:ext cx="2124075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42" name="Equation" r:id="rId16" imgW="965200" imgH="215900" progId="Equation.3">
                  <p:embed/>
                </p:oleObj>
              </mc:Choice>
              <mc:Fallback>
                <p:oleObj name="Equation" r:id="rId16" imgW="965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414488" y="4452938"/>
                        <a:ext cx="2124075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Box 5"/>
          <p:cNvSpPr txBox="1">
            <a:spLocks noChangeArrowheads="1"/>
          </p:cNvSpPr>
          <p:nvPr/>
        </p:nvSpPr>
        <p:spPr bwMode="auto">
          <a:xfrm>
            <a:off x="1171907" y="3776001"/>
            <a:ext cx="6800186" cy="646704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 smtClean="0">
                <a:solidFill>
                  <a:schemeClr val="accent6">
                    <a:lumMod val="75000"/>
                  </a:schemeClr>
                </a:solidFill>
              </a:rPr>
              <a:t>Random walk with drift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289692" y="2488553"/>
            <a:ext cx="7665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80413" y="4828922"/>
            <a:ext cx="10758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MARSS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Left Brace 24"/>
          <p:cNvSpPr/>
          <p:nvPr/>
        </p:nvSpPr>
        <p:spPr>
          <a:xfrm>
            <a:off x="2075798" y="2189654"/>
            <a:ext cx="175172" cy="1121103"/>
          </a:xfrm>
          <a:prstGeom prst="leftBrace">
            <a:avLst>
              <a:gd name="adj1" fmla="val 44503"/>
              <a:gd name="adj2" fmla="val 50000"/>
            </a:avLst>
          </a:prstGeom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 Brace 25"/>
          <p:cNvSpPr/>
          <p:nvPr/>
        </p:nvSpPr>
        <p:spPr>
          <a:xfrm>
            <a:off x="2079301" y="4522952"/>
            <a:ext cx="175172" cy="1121103"/>
          </a:xfrm>
          <a:prstGeom prst="leftBrace">
            <a:avLst>
              <a:gd name="adj1" fmla="val 44503"/>
              <a:gd name="adj2" fmla="val 50000"/>
            </a:avLst>
          </a:prstGeom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909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 animBg="1"/>
      <p:bldP spid="2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Univariate DLM for level &amp; growth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1721942" y="1387104"/>
            <a:ext cx="6289362" cy="46166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 smtClean="0">
                <a:solidFill>
                  <a:srgbClr val="376092"/>
                </a:solidFill>
              </a:rPr>
              <a:t>Stochastic “level” with stochastic “growth”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6229194"/>
              </p:ext>
            </p:extLst>
          </p:nvPr>
        </p:nvGraphicFramePr>
        <p:xfrm>
          <a:off x="5589420" y="1948129"/>
          <a:ext cx="1985962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83" name="Equation" r:id="rId4" imgW="901700" imgH="254000" progId="Equation.3">
                  <p:embed/>
                </p:oleObj>
              </mc:Choice>
              <mc:Fallback>
                <p:oleObj name="Equation" r:id="rId4" imgW="9017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89420" y="1948129"/>
                        <a:ext cx="1985962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4153125"/>
              </p:ext>
            </p:extLst>
          </p:nvPr>
        </p:nvGraphicFramePr>
        <p:xfrm>
          <a:off x="2234347" y="1948129"/>
          <a:ext cx="2625725" cy="528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84" name="Equation" r:id="rId6" imgW="1193800" imgH="241300" progId="Equation.3">
                  <p:embed/>
                </p:oleObj>
              </mc:Choice>
              <mc:Fallback>
                <p:oleObj name="Equation" r:id="rId6" imgW="1193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34347" y="1948129"/>
                        <a:ext cx="2625725" cy="528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824795"/>
              </p:ext>
            </p:extLst>
          </p:nvPr>
        </p:nvGraphicFramePr>
        <p:xfrm>
          <a:off x="5554130" y="2573604"/>
          <a:ext cx="2070100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85" name="Equation" r:id="rId8" imgW="939800" imgH="254000" progId="Equation.3">
                  <p:embed/>
                </p:oleObj>
              </mc:Choice>
              <mc:Fallback>
                <p:oleObj name="Equation" r:id="rId8" imgW="9398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54130" y="2573604"/>
                        <a:ext cx="2070100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6029167"/>
              </p:ext>
            </p:extLst>
          </p:nvPr>
        </p:nvGraphicFramePr>
        <p:xfrm>
          <a:off x="2234347" y="2573604"/>
          <a:ext cx="1843087" cy="528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86" name="Equation" r:id="rId10" imgW="838200" imgH="241300" progId="Equation.3">
                  <p:embed/>
                </p:oleObj>
              </mc:Choice>
              <mc:Fallback>
                <p:oleObj name="Equation" r:id="rId10" imgW="838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34347" y="2573604"/>
                        <a:ext cx="1843087" cy="528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5"/>
          <p:cNvSpPr txBox="1">
            <a:spLocks noChangeArrowheads="1"/>
          </p:cNvSpPr>
          <p:nvPr/>
        </p:nvSpPr>
        <p:spPr bwMode="auto">
          <a:xfrm>
            <a:off x="989880" y="1959912"/>
            <a:ext cx="1170152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Level:</a:t>
            </a:r>
          </a:p>
        </p:txBody>
      </p:sp>
      <p:sp>
        <p:nvSpPr>
          <p:cNvPr id="27" name="TextBox 5"/>
          <p:cNvSpPr txBox="1">
            <a:spLocks noChangeArrowheads="1"/>
          </p:cNvSpPr>
          <p:nvPr/>
        </p:nvSpPr>
        <p:spPr bwMode="auto">
          <a:xfrm>
            <a:off x="851494" y="2585277"/>
            <a:ext cx="1308538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Growth:</a:t>
            </a:r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7027060"/>
              </p:ext>
            </p:extLst>
          </p:nvPr>
        </p:nvGraphicFramePr>
        <p:xfrm>
          <a:off x="2234347" y="3394629"/>
          <a:ext cx="2849562" cy="528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87" name="Equation" r:id="rId12" imgW="1295400" imgH="241300" progId="Equation.3">
                  <p:embed/>
                </p:oleObj>
              </mc:Choice>
              <mc:Fallback>
                <p:oleObj name="Equation" r:id="rId12" imgW="12954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234347" y="3394629"/>
                        <a:ext cx="2849562" cy="528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373543"/>
              </p:ext>
            </p:extLst>
          </p:nvPr>
        </p:nvGraphicFramePr>
        <p:xfrm>
          <a:off x="2234347" y="4018516"/>
          <a:ext cx="290512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88" name="Equation" r:id="rId14" imgW="1320800" imgH="241300" progId="Equation.3">
                  <p:embed/>
                </p:oleObj>
              </mc:Choice>
              <mc:Fallback>
                <p:oleObj name="Equation" r:id="rId14" imgW="1320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234347" y="4018516"/>
                        <a:ext cx="290512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TextBox 5"/>
          <p:cNvSpPr txBox="1">
            <a:spLocks noChangeArrowheads="1"/>
          </p:cNvSpPr>
          <p:nvPr/>
        </p:nvSpPr>
        <p:spPr bwMode="auto">
          <a:xfrm>
            <a:off x="995732" y="3406678"/>
            <a:ext cx="1170152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Level:</a:t>
            </a:r>
          </a:p>
        </p:txBody>
      </p:sp>
      <p:sp>
        <p:nvSpPr>
          <p:cNvPr id="26" name="TextBox 5"/>
          <p:cNvSpPr txBox="1">
            <a:spLocks noChangeArrowheads="1"/>
          </p:cNvSpPr>
          <p:nvPr/>
        </p:nvSpPr>
        <p:spPr bwMode="auto">
          <a:xfrm>
            <a:off x="857346" y="4032043"/>
            <a:ext cx="1308538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Growth:</a:t>
            </a: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1966793"/>
              </p:ext>
            </p:extLst>
          </p:nvPr>
        </p:nvGraphicFramePr>
        <p:xfrm>
          <a:off x="5589420" y="3394894"/>
          <a:ext cx="1985962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89" name="Equation" r:id="rId16" imgW="901700" imgH="254000" progId="Equation.3">
                  <p:embed/>
                </p:oleObj>
              </mc:Choice>
              <mc:Fallback>
                <p:oleObj name="Equation" r:id="rId16" imgW="9017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89420" y="3394894"/>
                        <a:ext cx="1985962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93712"/>
              </p:ext>
            </p:extLst>
          </p:nvPr>
        </p:nvGraphicFramePr>
        <p:xfrm>
          <a:off x="5554130" y="4020369"/>
          <a:ext cx="2070100" cy="560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90" name="Equation" r:id="rId17" imgW="939800" imgH="254000" progId="Equation.3">
                  <p:embed/>
                </p:oleObj>
              </mc:Choice>
              <mc:Fallback>
                <p:oleObj name="Equation" r:id="rId17" imgW="9398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54130" y="4020369"/>
                        <a:ext cx="2070100" cy="560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0413173"/>
              </p:ext>
            </p:extLst>
          </p:nvPr>
        </p:nvGraphicFramePr>
        <p:xfrm>
          <a:off x="2259224" y="4830728"/>
          <a:ext cx="4918075" cy="133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91" name="Equation" r:id="rId18" imgW="2235200" imgH="609600" progId="Equation.3">
                  <p:embed/>
                </p:oleObj>
              </mc:Choice>
              <mc:Fallback>
                <p:oleObj name="Equation" r:id="rId18" imgW="22352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2259224" y="4830728"/>
                        <a:ext cx="4918075" cy="133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5"/>
          <p:cNvSpPr txBox="1">
            <a:spLocks noChangeArrowheads="1"/>
          </p:cNvSpPr>
          <p:nvPr/>
        </p:nvSpPr>
        <p:spPr bwMode="auto">
          <a:xfrm>
            <a:off x="989372" y="4999975"/>
            <a:ext cx="1170152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Level:</a:t>
            </a:r>
          </a:p>
        </p:txBody>
      </p:sp>
      <p:sp>
        <p:nvSpPr>
          <p:cNvPr id="40" name="TextBox 5"/>
          <p:cNvSpPr txBox="1">
            <a:spLocks noChangeArrowheads="1"/>
          </p:cNvSpPr>
          <p:nvPr/>
        </p:nvSpPr>
        <p:spPr bwMode="auto">
          <a:xfrm>
            <a:off x="850986" y="5539863"/>
            <a:ext cx="1308538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Growth:</a:t>
            </a:r>
          </a:p>
        </p:txBody>
      </p:sp>
      <p:sp>
        <p:nvSpPr>
          <p:cNvPr id="3" name="Rectangle 2"/>
          <p:cNvSpPr/>
          <p:nvPr/>
        </p:nvSpPr>
        <p:spPr>
          <a:xfrm>
            <a:off x="2766146" y="3445504"/>
            <a:ext cx="1219619" cy="110658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3471775" y="4955986"/>
            <a:ext cx="1219619" cy="110658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317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39" grpId="0"/>
      <p:bldP spid="40" grpId="0"/>
      <p:bldP spid="3" grpId="0" animBg="1"/>
      <p:bldP spid="4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Univariate DLM for level &amp; growth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TextBox 5"/>
          <p:cNvSpPr txBox="1">
            <a:spLocks noChangeArrowheads="1"/>
          </p:cNvSpPr>
          <p:nvPr/>
        </p:nvSpPr>
        <p:spPr bwMode="auto">
          <a:xfrm>
            <a:off x="953235" y="1984334"/>
            <a:ext cx="1170152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Level:</a:t>
            </a:r>
          </a:p>
        </p:txBody>
      </p:sp>
      <p:sp>
        <p:nvSpPr>
          <p:cNvPr id="27" name="TextBox 5"/>
          <p:cNvSpPr txBox="1">
            <a:spLocks noChangeArrowheads="1"/>
          </p:cNvSpPr>
          <p:nvPr/>
        </p:nvSpPr>
        <p:spPr bwMode="auto">
          <a:xfrm>
            <a:off x="814849" y="2499800"/>
            <a:ext cx="1308538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Growth:</a:t>
            </a:r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9252438"/>
              </p:ext>
            </p:extLst>
          </p:nvPr>
        </p:nvGraphicFramePr>
        <p:xfrm>
          <a:off x="5188057" y="4613197"/>
          <a:ext cx="2124075" cy="1255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45" name="Equation" r:id="rId4" imgW="965200" imgH="571500" progId="Equation.3">
                  <p:embed/>
                </p:oleObj>
              </mc:Choice>
              <mc:Fallback>
                <p:oleObj name="Equation" r:id="rId4" imgW="9652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88057" y="4613197"/>
                        <a:ext cx="2124075" cy="1255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4402260"/>
              </p:ext>
            </p:extLst>
          </p:nvPr>
        </p:nvGraphicFramePr>
        <p:xfrm>
          <a:off x="2344714" y="1814613"/>
          <a:ext cx="4918075" cy="133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46" name="Equation" r:id="rId6" imgW="2235200" imgH="609600" progId="Equation.3">
                  <p:embed/>
                </p:oleObj>
              </mc:Choice>
              <mc:Fallback>
                <p:oleObj name="Equation" r:id="rId6" imgW="22352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44714" y="1814613"/>
                        <a:ext cx="4918075" cy="133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6031501"/>
              </p:ext>
            </p:extLst>
          </p:nvPr>
        </p:nvGraphicFramePr>
        <p:xfrm>
          <a:off x="5124797" y="4013052"/>
          <a:ext cx="23749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47" name="Equation" r:id="rId8" imgW="1079500" imgH="241300" progId="Equation.3">
                  <p:embed/>
                </p:oleObj>
              </mc:Choice>
              <mc:Fallback>
                <p:oleObj name="Equation" r:id="rId8" imgW="1079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24797" y="4013052"/>
                        <a:ext cx="237490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734174"/>
              </p:ext>
            </p:extLst>
          </p:nvPr>
        </p:nvGraphicFramePr>
        <p:xfrm>
          <a:off x="2387259" y="4990030"/>
          <a:ext cx="1984375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48" name="Equation" r:id="rId10" imgW="901700" imgH="215900" progId="Equation.3">
                  <p:embed/>
                </p:oleObj>
              </mc:Choice>
              <mc:Fallback>
                <p:oleObj name="Equation" r:id="rId10" imgW="901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387259" y="4990030"/>
                        <a:ext cx="1984375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3610348"/>
              </p:ext>
            </p:extLst>
          </p:nvPr>
        </p:nvGraphicFramePr>
        <p:xfrm>
          <a:off x="2381862" y="4059238"/>
          <a:ext cx="201295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49" name="Equation" r:id="rId12" imgW="914400" imgH="215900" progId="Equation.3">
                  <p:embed/>
                </p:oleObj>
              </mc:Choice>
              <mc:Fallback>
                <p:oleObj name="Equation" r:id="rId12" imgW="914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381862" y="4059238"/>
                        <a:ext cx="2012950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Rectangle 43"/>
          <p:cNvSpPr/>
          <p:nvPr/>
        </p:nvSpPr>
        <p:spPr>
          <a:xfrm>
            <a:off x="1292228" y="4004532"/>
            <a:ext cx="848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DLM: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007372" y="4945612"/>
            <a:ext cx="11581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MARSS: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6" name="TextBox 5"/>
          <p:cNvSpPr txBox="1">
            <a:spLocks noChangeArrowheads="1"/>
          </p:cNvSpPr>
          <p:nvPr/>
        </p:nvSpPr>
        <p:spPr bwMode="auto">
          <a:xfrm>
            <a:off x="1721942" y="1387104"/>
            <a:ext cx="6289362" cy="46166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 smtClean="0">
                <a:solidFill>
                  <a:srgbClr val="376092"/>
                </a:solidFill>
              </a:rPr>
              <a:t>Stochastic “level” with stochastic “growth”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6419513"/>
              </p:ext>
            </p:extLst>
          </p:nvPr>
        </p:nvGraphicFramePr>
        <p:xfrm>
          <a:off x="3971707" y="3148863"/>
          <a:ext cx="36195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50" name="Equation" r:id="rId14" imgW="165100" imgH="177800" progId="Equation.3">
                  <p:embed/>
                </p:oleObj>
              </mc:Choice>
              <mc:Fallback>
                <p:oleObj name="Equation" r:id="rId14" imgW="1651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971707" y="3148863"/>
                        <a:ext cx="36195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2440752"/>
              </p:ext>
            </p:extLst>
          </p:nvPr>
        </p:nvGraphicFramePr>
        <p:xfrm>
          <a:off x="2650390" y="3148863"/>
          <a:ext cx="36353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51" name="Equation" r:id="rId16" imgW="165100" imgH="215900" progId="Equation.3">
                  <p:embed/>
                </p:oleObj>
              </mc:Choice>
              <mc:Fallback>
                <p:oleObj name="Equation" r:id="rId16" imgW="165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650390" y="3148863"/>
                        <a:ext cx="363538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Object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316085"/>
              </p:ext>
            </p:extLst>
          </p:nvPr>
        </p:nvGraphicFramePr>
        <p:xfrm>
          <a:off x="6439796" y="3148863"/>
          <a:ext cx="419100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52" name="Equation" r:id="rId18" imgW="190500" imgH="215900" progId="Equation.3">
                  <p:embed/>
                </p:oleObj>
              </mc:Choice>
              <mc:Fallback>
                <p:oleObj name="Equation" r:id="rId18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439796" y="3148863"/>
                        <a:ext cx="419100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Object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2653223"/>
              </p:ext>
            </p:extLst>
          </p:nvPr>
        </p:nvGraphicFramePr>
        <p:xfrm>
          <a:off x="5040366" y="3148863"/>
          <a:ext cx="530225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353" name="Equation" r:id="rId20" imgW="241300" imgH="215900" progId="Equation.3">
                  <p:embed/>
                </p:oleObj>
              </mc:Choice>
              <mc:Fallback>
                <p:oleObj name="Equation" r:id="rId20" imgW="241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040366" y="3148863"/>
                        <a:ext cx="530225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1307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Univariate DLM for level &amp; trend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578069" y="1387104"/>
            <a:ext cx="8005379" cy="646704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>
                <a:solidFill>
                  <a:srgbClr val="376092"/>
                </a:solidFill>
              </a:rPr>
              <a:t>Observation </a:t>
            </a:r>
            <a:r>
              <a:rPr lang="en-US" sz="2400" u="sng" dirty="0" err="1">
                <a:solidFill>
                  <a:srgbClr val="376092"/>
                </a:solidFill>
              </a:rPr>
              <a:t>eqn</a:t>
            </a:r>
            <a:r>
              <a:rPr lang="en-US" sz="2400" u="sng" dirty="0">
                <a:solidFill>
                  <a:srgbClr val="376092"/>
                </a:solidFill>
              </a:rPr>
              <a:t> </a:t>
            </a:r>
            <a:r>
              <a:rPr lang="en-US" sz="2400" u="sng" dirty="0" smtClean="0">
                <a:solidFill>
                  <a:srgbClr val="376092"/>
                </a:solidFill>
              </a:rPr>
              <a:t>for stochastic “level” and “growth”</a:t>
            </a:r>
          </a:p>
        </p:txBody>
      </p:sp>
      <p:sp>
        <p:nvSpPr>
          <p:cNvPr id="21" name="TextBox 5"/>
          <p:cNvSpPr txBox="1">
            <a:spLocks noChangeArrowheads="1"/>
          </p:cNvSpPr>
          <p:nvPr/>
        </p:nvSpPr>
        <p:spPr bwMode="auto">
          <a:xfrm>
            <a:off x="1555751" y="1959912"/>
            <a:ext cx="1170152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</a:rPr>
              <a:t>Obs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:</a:t>
            </a:r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3502970"/>
              </p:ext>
            </p:extLst>
          </p:nvPr>
        </p:nvGraphicFramePr>
        <p:xfrm>
          <a:off x="2857645" y="3608537"/>
          <a:ext cx="1984375" cy="728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57" name="Equation" r:id="rId4" imgW="901700" imgH="330200" progId="Equation.3">
                  <p:embed/>
                </p:oleObj>
              </mc:Choice>
              <mc:Fallback>
                <p:oleObj name="Equation" r:id="rId4" imgW="9017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57645" y="3608537"/>
                        <a:ext cx="1984375" cy="728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6875579"/>
              </p:ext>
            </p:extLst>
          </p:nvPr>
        </p:nvGraphicFramePr>
        <p:xfrm>
          <a:off x="5240848" y="3345012"/>
          <a:ext cx="1624012" cy="1255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58" name="Equation" r:id="rId6" imgW="736600" imgH="571500" progId="Equation.3">
                  <p:embed/>
                </p:oleObj>
              </mc:Choice>
              <mc:Fallback>
                <p:oleObj name="Equation" r:id="rId6" imgW="7366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40848" y="3345012"/>
                        <a:ext cx="1624012" cy="1255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9111726"/>
              </p:ext>
            </p:extLst>
          </p:nvPr>
        </p:nvGraphicFramePr>
        <p:xfrm>
          <a:off x="2854469" y="1999434"/>
          <a:ext cx="1482725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59" name="Equation" r:id="rId8" imgW="673100" imgH="215900" progId="Equation.3">
                  <p:embed/>
                </p:oleObj>
              </mc:Choice>
              <mc:Fallback>
                <p:oleObj name="Equation" r:id="rId8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54469" y="1999434"/>
                        <a:ext cx="1482725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791323"/>
              </p:ext>
            </p:extLst>
          </p:nvPr>
        </p:nvGraphicFramePr>
        <p:xfrm>
          <a:off x="5460893" y="1962894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60" name="Equation" r:id="rId10" imgW="736600" imgH="241300" progId="Equation.3">
                  <p:embed/>
                </p:oleObj>
              </mc:Choice>
              <mc:Fallback>
                <p:oleObj name="Equation" r:id="rId10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60893" y="1962894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299081"/>
              </p:ext>
            </p:extLst>
          </p:nvPr>
        </p:nvGraphicFramePr>
        <p:xfrm>
          <a:off x="2861432" y="4777795"/>
          <a:ext cx="18192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61" name="Equation" r:id="rId12" imgW="825500" imgH="241300" progId="Equation.3">
                  <p:embed/>
                </p:oleObj>
              </mc:Choice>
              <mc:Fallback>
                <p:oleObj name="Equation" r:id="rId12" imgW="82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861432" y="4777795"/>
                        <a:ext cx="18192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1467425"/>
              </p:ext>
            </p:extLst>
          </p:nvPr>
        </p:nvGraphicFramePr>
        <p:xfrm>
          <a:off x="2864463" y="5579898"/>
          <a:ext cx="179070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62" name="Equation" r:id="rId14" imgW="812800" imgH="241300" progId="Equation.3">
                  <p:embed/>
                </p:oleObj>
              </mc:Choice>
              <mc:Fallback>
                <p:oleObj name="Equation" r:id="rId14" imgW="812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864463" y="5579898"/>
                        <a:ext cx="179070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1876993" y="4786036"/>
            <a:ext cx="848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DLM: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567713" y="5605006"/>
            <a:ext cx="11581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MARSS: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1984979"/>
              </p:ext>
            </p:extLst>
          </p:nvPr>
        </p:nvGraphicFramePr>
        <p:xfrm>
          <a:off x="2858011" y="2702046"/>
          <a:ext cx="2293938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363" name="Equation" r:id="rId16" imgW="1041400" imgH="215900" progId="Equation.3">
                  <p:embed/>
                </p:oleObj>
              </mc:Choice>
              <mc:Fallback>
                <p:oleObj name="Equation" r:id="rId16" imgW="10414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858011" y="2702046"/>
                        <a:ext cx="2293938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5"/>
          <p:cNvSpPr txBox="1">
            <a:spLocks noChangeArrowheads="1"/>
          </p:cNvSpPr>
          <p:nvPr/>
        </p:nvSpPr>
        <p:spPr bwMode="auto">
          <a:xfrm>
            <a:off x="1555751" y="3711952"/>
            <a:ext cx="1170152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Define:</a:t>
            </a:r>
          </a:p>
        </p:txBody>
      </p:sp>
    </p:spTree>
    <p:extLst>
      <p:ext uri="{BB962C8B-B14F-4D97-AF65-F5344CB8AC3E}">
        <p14:creationId xmlns:p14="http://schemas.microsoft.com/office/powerpoint/2010/main" val="9305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Dynamic linear models (DLMs)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701922" y="1463450"/>
            <a:ext cx="5740156" cy="4416979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DLMs are another form of MARSS model</a:t>
            </a:r>
          </a:p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But, their underlying structure is different from others we’ve examined</a:t>
            </a:r>
          </a:p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General idea is to allow for “evolution” of parameters over time</a:t>
            </a:r>
          </a:p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Can be univariate </a:t>
            </a:r>
            <a:r>
              <a:rPr lang="en-US" sz="2400" dirty="0">
                <a:solidFill>
                  <a:schemeClr val="tx1"/>
                </a:solidFill>
              </a:rPr>
              <a:t>(</a:t>
            </a:r>
            <a:r>
              <a:rPr lang="en-US" sz="2400" i="1" dirty="0" err="1" smtClean="0">
                <a:solidFill>
                  <a:schemeClr val="tx1"/>
                </a:solidFill>
              </a:rPr>
              <a:t>y</a:t>
            </a:r>
            <a:r>
              <a:rPr lang="en-US" sz="2400" i="1" baseline="-25000" dirty="0" err="1" smtClean="0">
                <a:solidFill>
                  <a:schemeClr val="tx1"/>
                </a:solidFill>
              </a:rPr>
              <a:t>t</a:t>
            </a:r>
            <a:r>
              <a:rPr lang="en-US" sz="2400" dirty="0" smtClean="0">
                <a:solidFill>
                  <a:schemeClr val="tx1"/>
                </a:solidFill>
              </a:rPr>
              <a:t>) or multivariate (</a:t>
            </a:r>
            <a:r>
              <a:rPr lang="en-US" sz="2400" b="1" dirty="0" err="1" smtClean="0">
                <a:solidFill>
                  <a:schemeClr val="tx1"/>
                </a:solidFill>
              </a:rPr>
              <a:t>y</a:t>
            </a:r>
            <a:r>
              <a:rPr lang="en-US" sz="2400" i="1" baseline="-25000" dirty="0" err="1" smtClean="0">
                <a:solidFill>
                  <a:schemeClr val="tx1"/>
                </a:solidFill>
              </a:rPr>
              <a:t>t</a:t>
            </a:r>
            <a:r>
              <a:rPr lang="en-US" sz="2400" dirty="0">
                <a:solidFill>
                  <a:schemeClr val="tx1"/>
                </a:solidFill>
              </a:rPr>
              <a:t>) in </a:t>
            </a:r>
            <a:r>
              <a:rPr lang="en-US" sz="2400" dirty="0" smtClean="0">
                <a:solidFill>
                  <a:schemeClr val="tx1"/>
                </a:solidFill>
              </a:rPr>
              <a:t>the response</a:t>
            </a:r>
          </a:p>
        </p:txBody>
      </p:sp>
    </p:spTree>
    <p:extLst>
      <p:ext uri="{BB962C8B-B14F-4D97-AF65-F5344CB8AC3E}">
        <p14:creationId xmlns:p14="http://schemas.microsoft.com/office/powerpoint/2010/main" val="1145519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Univariate DLM for regression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1" name="TextBox 5"/>
          <p:cNvSpPr txBox="1">
            <a:spLocks noChangeArrowheads="1"/>
          </p:cNvSpPr>
          <p:nvPr/>
        </p:nvSpPr>
        <p:spPr bwMode="auto">
          <a:xfrm>
            <a:off x="708317" y="1984334"/>
            <a:ext cx="1415070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Intercept:</a:t>
            </a:r>
          </a:p>
        </p:txBody>
      </p:sp>
      <p:sp>
        <p:nvSpPr>
          <p:cNvPr id="27" name="TextBox 5"/>
          <p:cNvSpPr txBox="1">
            <a:spLocks noChangeArrowheads="1"/>
          </p:cNvSpPr>
          <p:nvPr/>
        </p:nvSpPr>
        <p:spPr bwMode="auto">
          <a:xfrm>
            <a:off x="814849" y="2499800"/>
            <a:ext cx="1308538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Slope:</a:t>
            </a:r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9686269"/>
              </p:ext>
            </p:extLst>
          </p:nvPr>
        </p:nvGraphicFramePr>
        <p:xfrm>
          <a:off x="5188057" y="4613197"/>
          <a:ext cx="2124075" cy="1255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90" name="Equation" r:id="rId4" imgW="965200" imgH="571500" progId="Equation.3">
                  <p:embed/>
                </p:oleObj>
              </mc:Choice>
              <mc:Fallback>
                <p:oleObj name="Equation" r:id="rId4" imgW="9652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88057" y="4613197"/>
                        <a:ext cx="2124075" cy="1255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0176798"/>
              </p:ext>
            </p:extLst>
          </p:nvPr>
        </p:nvGraphicFramePr>
        <p:xfrm>
          <a:off x="2317750" y="1814513"/>
          <a:ext cx="4973638" cy="1338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91" name="Equation" r:id="rId6" imgW="2260600" imgH="609600" progId="Equation.3">
                  <p:embed/>
                </p:oleObj>
              </mc:Choice>
              <mc:Fallback>
                <p:oleObj name="Equation" r:id="rId6" imgW="2260600" imgH="609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17750" y="1814513"/>
                        <a:ext cx="4973638" cy="1338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1706026"/>
              </p:ext>
            </p:extLst>
          </p:nvPr>
        </p:nvGraphicFramePr>
        <p:xfrm>
          <a:off x="5124797" y="4013052"/>
          <a:ext cx="23749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92" name="Equation" r:id="rId8" imgW="1079500" imgH="241300" progId="Equation.3">
                  <p:embed/>
                </p:oleObj>
              </mc:Choice>
              <mc:Fallback>
                <p:oleObj name="Equation" r:id="rId8" imgW="1079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24797" y="4013052"/>
                        <a:ext cx="237490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6418845"/>
              </p:ext>
            </p:extLst>
          </p:nvPr>
        </p:nvGraphicFramePr>
        <p:xfrm>
          <a:off x="2449877" y="4769715"/>
          <a:ext cx="1760538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93" name="Equation" r:id="rId10" imgW="800100" imgH="215900" progId="Equation.3">
                  <p:embed/>
                </p:oleObj>
              </mc:Choice>
              <mc:Fallback>
                <p:oleObj name="Equation" r:id="rId10" imgW="800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449877" y="4769715"/>
                        <a:ext cx="1760538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4" name="Rectangle 43"/>
          <p:cNvSpPr/>
          <p:nvPr/>
        </p:nvSpPr>
        <p:spPr>
          <a:xfrm>
            <a:off x="1292228" y="4004532"/>
            <a:ext cx="848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DLM: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007372" y="4725814"/>
            <a:ext cx="11581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MARSS: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6" name="TextBox 5"/>
          <p:cNvSpPr txBox="1">
            <a:spLocks noChangeArrowheads="1"/>
          </p:cNvSpPr>
          <p:nvPr/>
        </p:nvSpPr>
        <p:spPr bwMode="auto">
          <a:xfrm>
            <a:off x="1721942" y="1387104"/>
            <a:ext cx="6289362" cy="46166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 smtClean="0">
                <a:solidFill>
                  <a:srgbClr val="376092"/>
                </a:solidFill>
              </a:rPr>
              <a:t>Stochastic “intercept” with stochastic “slope”</a:t>
            </a:r>
          </a:p>
        </p:txBody>
      </p:sp>
      <p:graphicFrame>
        <p:nvGraphicFramePr>
          <p:cNvPr id="47" name="Object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2377097"/>
              </p:ext>
            </p:extLst>
          </p:nvPr>
        </p:nvGraphicFramePr>
        <p:xfrm>
          <a:off x="3971707" y="3148863"/>
          <a:ext cx="36195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94" name="Equation" r:id="rId12" imgW="165100" imgH="177800" progId="Equation.3">
                  <p:embed/>
                </p:oleObj>
              </mc:Choice>
              <mc:Fallback>
                <p:oleObj name="Equation" r:id="rId12" imgW="1651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971707" y="3148863"/>
                        <a:ext cx="36195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" name="Object 4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2461497"/>
              </p:ext>
            </p:extLst>
          </p:nvPr>
        </p:nvGraphicFramePr>
        <p:xfrm>
          <a:off x="2650390" y="3148863"/>
          <a:ext cx="363538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95" name="Equation" r:id="rId14" imgW="165100" imgH="215900" progId="Equation.3">
                  <p:embed/>
                </p:oleObj>
              </mc:Choice>
              <mc:Fallback>
                <p:oleObj name="Equation" r:id="rId14" imgW="165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650390" y="3148863"/>
                        <a:ext cx="363538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Object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6399087"/>
              </p:ext>
            </p:extLst>
          </p:nvPr>
        </p:nvGraphicFramePr>
        <p:xfrm>
          <a:off x="6439796" y="3148863"/>
          <a:ext cx="419100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96" name="Equation" r:id="rId16" imgW="190500" imgH="215900" progId="Equation.3">
                  <p:embed/>
                </p:oleObj>
              </mc:Choice>
              <mc:Fallback>
                <p:oleObj name="Equation" r:id="rId16" imgW="19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439796" y="3148863"/>
                        <a:ext cx="419100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Object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4984264"/>
              </p:ext>
            </p:extLst>
          </p:nvPr>
        </p:nvGraphicFramePr>
        <p:xfrm>
          <a:off x="5040366" y="3148863"/>
          <a:ext cx="530225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97" name="Equation" r:id="rId18" imgW="241300" imgH="215900" progId="Equation.3">
                  <p:embed/>
                </p:oleObj>
              </mc:Choice>
              <mc:Fallback>
                <p:oleObj name="Equation" r:id="rId18" imgW="241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040366" y="3148863"/>
                        <a:ext cx="530225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666076"/>
              </p:ext>
            </p:extLst>
          </p:nvPr>
        </p:nvGraphicFramePr>
        <p:xfrm>
          <a:off x="2445603" y="4059238"/>
          <a:ext cx="1760537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98" name="Equation" r:id="rId20" imgW="800100" imgH="215900" progId="Equation.3">
                  <p:embed/>
                </p:oleObj>
              </mc:Choice>
              <mc:Fallback>
                <p:oleObj name="Equation" r:id="rId20" imgW="800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2445603" y="4059238"/>
                        <a:ext cx="1760537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19"/>
          <p:cNvSpPr/>
          <p:nvPr/>
        </p:nvSpPr>
        <p:spPr>
          <a:xfrm>
            <a:off x="3520551" y="1936524"/>
            <a:ext cx="1269912" cy="1081436"/>
          </a:xfrm>
          <a:prstGeom prst="rect">
            <a:avLst/>
          </a:prstGeom>
          <a:noFill/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009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Univariate DLM for regression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578069" y="1387104"/>
            <a:ext cx="8005379" cy="646704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ctr">
              <a:spcAft>
                <a:spcPts val="1200"/>
              </a:spcAft>
              <a:defRPr/>
            </a:pPr>
            <a:r>
              <a:rPr lang="en-US" sz="2400" u="sng" dirty="0">
                <a:solidFill>
                  <a:srgbClr val="376092"/>
                </a:solidFill>
              </a:rPr>
              <a:t>Observation </a:t>
            </a:r>
            <a:r>
              <a:rPr lang="en-US" sz="2400" u="sng" dirty="0" err="1">
                <a:solidFill>
                  <a:srgbClr val="376092"/>
                </a:solidFill>
              </a:rPr>
              <a:t>eqn</a:t>
            </a:r>
            <a:r>
              <a:rPr lang="en-US" sz="2400" u="sng" dirty="0">
                <a:solidFill>
                  <a:srgbClr val="376092"/>
                </a:solidFill>
              </a:rPr>
              <a:t> </a:t>
            </a:r>
            <a:r>
              <a:rPr lang="en-US" sz="2400" u="sng" dirty="0" smtClean="0">
                <a:solidFill>
                  <a:srgbClr val="376092"/>
                </a:solidFill>
              </a:rPr>
              <a:t>for stochastic “intercept” and “slope”</a:t>
            </a:r>
          </a:p>
        </p:txBody>
      </p:sp>
      <p:sp>
        <p:nvSpPr>
          <p:cNvPr id="21" name="TextBox 5"/>
          <p:cNvSpPr txBox="1">
            <a:spLocks noChangeArrowheads="1"/>
          </p:cNvSpPr>
          <p:nvPr/>
        </p:nvSpPr>
        <p:spPr bwMode="auto">
          <a:xfrm>
            <a:off x="1555751" y="1959912"/>
            <a:ext cx="1170152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err="1" smtClean="0">
                <a:solidFill>
                  <a:schemeClr val="accent1">
                    <a:lumMod val="75000"/>
                  </a:schemeClr>
                </a:solidFill>
              </a:rPr>
              <a:t>Obs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:</a:t>
            </a:r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886901"/>
              </p:ext>
            </p:extLst>
          </p:nvPr>
        </p:nvGraphicFramePr>
        <p:xfrm>
          <a:off x="2830513" y="3046682"/>
          <a:ext cx="2039937" cy="728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56" name="Equation" r:id="rId4" imgW="927100" imgH="330200" progId="Equation.3">
                  <p:embed/>
                </p:oleObj>
              </mc:Choice>
              <mc:Fallback>
                <p:oleObj name="Equation" r:id="rId4" imgW="9271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830513" y="3046682"/>
                        <a:ext cx="2039937" cy="728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387043"/>
              </p:ext>
            </p:extLst>
          </p:nvPr>
        </p:nvGraphicFramePr>
        <p:xfrm>
          <a:off x="5240848" y="2783306"/>
          <a:ext cx="1624012" cy="1255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57" name="Equation" r:id="rId6" imgW="736600" imgH="571500" progId="Equation.3">
                  <p:embed/>
                </p:oleObj>
              </mc:Choice>
              <mc:Fallback>
                <p:oleObj name="Equation" r:id="rId6" imgW="736600" imgH="571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40848" y="2783306"/>
                        <a:ext cx="1624012" cy="1255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3935964"/>
              </p:ext>
            </p:extLst>
          </p:nvPr>
        </p:nvGraphicFramePr>
        <p:xfrm>
          <a:off x="2854584" y="1998663"/>
          <a:ext cx="2265363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58" name="Equation" r:id="rId8" imgW="1028700" imgH="215900" progId="Equation.3">
                  <p:embed/>
                </p:oleObj>
              </mc:Choice>
              <mc:Fallback>
                <p:oleObj name="Equation" r:id="rId8" imgW="1028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854584" y="1998663"/>
                        <a:ext cx="2265363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2681574"/>
              </p:ext>
            </p:extLst>
          </p:nvPr>
        </p:nvGraphicFramePr>
        <p:xfrm>
          <a:off x="5460893" y="1962894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59" name="Equation" r:id="rId10" imgW="736600" imgH="241300" progId="Equation.3">
                  <p:embed/>
                </p:oleObj>
              </mc:Choice>
              <mc:Fallback>
                <p:oleObj name="Equation" r:id="rId10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60893" y="1962894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1372394"/>
              </p:ext>
            </p:extLst>
          </p:nvPr>
        </p:nvGraphicFramePr>
        <p:xfrm>
          <a:off x="2861432" y="4216089"/>
          <a:ext cx="18192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60" name="Equation" r:id="rId12" imgW="825500" imgH="241300" progId="Equation.3">
                  <p:embed/>
                </p:oleObj>
              </mc:Choice>
              <mc:Fallback>
                <p:oleObj name="Equation" r:id="rId12" imgW="82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861432" y="4216089"/>
                        <a:ext cx="18192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8841652"/>
              </p:ext>
            </p:extLst>
          </p:nvPr>
        </p:nvGraphicFramePr>
        <p:xfrm>
          <a:off x="2864463" y="4908293"/>
          <a:ext cx="179070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61" name="Equation" r:id="rId14" imgW="812800" imgH="241300" progId="Equation.3">
                  <p:embed/>
                </p:oleObj>
              </mc:Choice>
              <mc:Fallback>
                <p:oleObj name="Equation" r:id="rId14" imgW="812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864463" y="4908293"/>
                        <a:ext cx="179070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1876993" y="4224330"/>
            <a:ext cx="848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DLM: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567713" y="4933401"/>
            <a:ext cx="11581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MARSS: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TextBox 5"/>
          <p:cNvSpPr txBox="1">
            <a:spLocks noChangeArrowheads="1"/>
          </p:cNvSpPr>
          <p:nvPr/>
        </p:nvSpPr>
        <p:spPr bwMode="auto">
          <a:xfrm>
            <a:off x="1555751" y="3150246"/>
            <a:ext cx="1170152" cy="44869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algn="r">
              <a:spcAft>
                <a:spcPts val="1200"/>
              </a:spcAft>
              <a:defRPr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Define:</a:t>
            </a:r>
          </a:p>
        </p:txBody>
      </p:sp>
    </p:spTree>
    <p:extLst>
      <p:ext uri="{BB962C8B-B14F-4D97-AF65-F5344CB8AC3E}">
        <p14:creationId xmlns:p14="http://schemas.microsoft.com/office/powerpoint/2010/main" val="240583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Forecasting with univariate DLM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639478" y="1356949"/>
            <a:ext cx="7862804" cy="147732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DLMs are often used in a forecasting context where we are interested in a prediction at time </a:t>
            </a:r>
            <a:r>
              <a:rPr lang="en-US" sz="2000" i="1" dirty="0" smtClean="0">
                <a:solidFill>
                  <a:schemeClr val="tx1"/>
                </a:solidFill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 conditioned on data up through time </a:t>
            </a:r>
            <a:r>
              <a:rPr lang="en-US" sz="2000" i="1" dirty="0" smtClean="0">
                <a:solidFill>
                  <a:schemeClr val="tx1"/>
                </a:solidFill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-1</a:t>
            </a:r>
          </a:p>
          <a:p>
            <a:pPr marL="285750" indent="-285750"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Beginning with the distribution of </a:t>
            </a:r>
            <a:r>
              <a:rPr lang="en-US" sz="2000" i="1" dirty="0" smtClean="0">
                <a:solidFill>
                  <a:schemeClr val="tx1"/>
                </a:solidFill>
                <a:latin typeface="Symbol" charset="2"/>
                <a:cs typeface="Symbol" charset="2"/>
              </a:rPr>
              <a:t>q</a:t>
            </a:r>
            <a:r>
              <a:rPr lang="en-US" sz="2000" dirty="0" smtClean="0">
                <a:solidFill>
                  <a:schemeClr val="tx1"/>
                </a:solidFill>
              </a:rPr>
              <a:t> at time </a:t>
            </a:r>
            <a:r>
              <a:rPr lang="en-US" sz="2000" i="1" dirty="0" smtClean="0">
                <a:solidFill>
                  <a:schemeClr val="tx1"/>
                </a:solidFill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-1 conditioned on data through time </a:t>
            </a:r>
            <a:r>
              <a:rPr lang="en-US" sz="2000" i="1" dirty="0" smtClean="0">
                <a:solidFill>
                  <a:schemeClr val="tx1"/>
                </a:solidFill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-1:</a:t>
            </a:r>
          </a:p>
        </p:txBody>
      </p:sp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2112403"/>
              </p:ext>
            </p:extLst>
          </p:nvPr>
        </p:nvGraphicFramePr>
        <p:xfrm>
          <a:off x="1386077" y="2907026"/>
          <a:ext cx="3743325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02" name="Equation" r:id="rId4" imgW="1701800" imgH="241300" progId="Equation.3">
                  <p:embed/>
                </p:oleObj>
              </mc:Choice>
              <mc:Fallback>
                <p:oleObj name="Equation" r:id="rId4" imgW="1701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86077" y="2907026"/>
                        <a:ext cx="3743325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5"/>
          <p:cNvSpPr txBox="1">
            <a:spLocks noChangeArrowheads="1"/>
          </p:cNvSpPr>
          <p:nvPr/>
        </p:nvSpPr>
        <p:spPr bwMode="auto">
          <a:xfrm>
            <a:off x="639478" y="3511588"/>
            <a:ext cx="7862804" cy="40011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Then, the predictive distribution for </a:t>
            </a:r>
            <a:r>
              <a:rPr lang="en-US" sz="2000" i="1" dirty="0" err="1" smtClean="0">
                <a:solidFill>
                  <a:schemeClr val="tx1"/>
                </a:solidFill>
                <a:latin typeface="Symbol" charset="2"/>
                <a:cs typeface="Symbol" charset="2"/>
              </a:rPr>
              <a:t>q</a:t>
            </a:r>
            <a:r>
              <a:rPr lang="en-US" sz="2000" i="1" baseline="-25000" dirty="0" err="1" smtClean="0">
                <a:solidFill>
                  <a:schemeClr val="tx1"/>
                </a:solidFill>
                <a:cs typeface="Symbol" charset="2"/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 given </a:t>
            </a:r>
            <a:r>
              <a:rPr lang="en-US" sz="2000" i="1" dirty="0" smtClean="0">
                <a:solidFill>
                  <a:schemeClr val="tx1"/>
                </a:solidFill>
              </a:rPr>
              <a:t>y</a:t>
            </a:r>
            <a:r>
              <a:rPr lang="en-US" sz="2000" baseline="-25000" dirty="0" smtClean="0">
                <a:solidFill>
                  <a:schemeClr val="tx1"/>
                </a:solidFill>
              </a:rPr>
              <a:t>1:</a:t>
            </a:r>
            <a:r>
              <a:rPr lang="en-US" sz="2000" i="1" baseline="-25000" dirty="0" smtClean="0">
                <a:solidFill>
                  <a:schemeClr val="tx1"/>
                </a:solidFill>
              </a:rPr>
              <a:t>t</a:t>
            </a:r>
            <a:r>
              <a:rPr lang="en-US" sz="2000" baseline="-25000" dirty="0" smtClean="0">
                <a:solidFill>
                  <a:schemeClr val="tx1"/>
                </a:solidFill>
              </a:rPr>
              <a:t>-1</a:t>
            </a:r>
            <a:r>
              <a:rPr lang="en-US" sz="2000" dirty="0" smtClean="0">
                <a:solidFill>
                  <a:schemeClr val="tx1"/>
                </a:solidFill>
              </a:rPr>
              <a:t> is:</a:t>
            </a:r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5103269"/>
              </p:ext>
            </p:extLst>
          </p:nvPr>
        </p:nvGraphicFramePr>
        <p:xfrm>
          <a:off x="1386077" y="3984447"/>
          <a:ext cx="5195887" cy="64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03" name="Equation" r:id="rId6" imgW="2362200" imgH="292100" progId="Equation.3">
                  <p:embed/>
                </p:oleObj>
              </mc:Choice>
              <mc:Fallback>
                <p:oleObj name="Equation" r:id="rId6" imgW="23622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86077" y="3984447"/>
                        <a:ext cx="5195887" cy="64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0815987"/>
              </p:ext>
            </p:extLst>
          </p:nvPr>
        </p:nvGraphicFramePr>
        <p:xfrm>
          <a:off x="1380491" y="5162550"/>
          <a:ext cx="6677025" cy="67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04" name="Equation" r:id="rId8" imgW="3035300" imgH="304800" progId="Equation.3">
                  <p:embed/>
                </p:oleObj>
              </mc:Choice>
              <mc:Fallback>
                <p:oleObj name="Equation" r:id="rId8" imgW="30353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380491" y="5162550"/>
                        <a:ext cx="6677025" cy="671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5"/>
          <p:cNvSpPr txBox="1">
            <a:spLocks noChangeArrowheads="1"/>
          </p:cNvSpPr>
          <p:nvPr/>
        </p:nvSpPr>
        <p:spPr bwMode="auto">
          <a:xfrm>
            <a:off x="639478" y="4701721"/>
            <a:ext cx="7862804" cy="40011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And, the one-step ahead predictive distribution for </a:t>
            </a:r>
            <a:r>
              <a:rPr lang="en-US" sz="2000" i="1" dirty="0" err="1" smtClean="0">
                <a:solidFill>
                  <a:schemeClr val="tx1"/>
                </a:solidFill>
                <a:cs typeface="Symbol" charset="2"/>
              </a:rPr>
              <a:t>y</a:t>
            </a:r>
            <a:r>
              <a:rPr lang="en-US" sz="2000" i="1" baseline="-25000" dirty="0" err="1" smtClean="0">
                <a:solidFill>
                  <a:schemeClr val="tx1"/>
                </a:solidFill>
                <a:cs typeface="Symbol" charset="2"/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 given </a:t>
            </a:r>
            <a:r>
              <a:rPr lang="en-US" sz="2000" i="1" dirty="0" smtClean="0">
                <a:solidFill>
                  <a:schemeClr val="tx1"/>
                </a:solidFill>
              </a:rPr>
              <a:t>y</a:t>
            </a:r>
            <a:r>
              <a:rPr lang="en-US" sz="2000" baseline="-25000" dirty="0" smtClean="0">
                <a:solidFill>
                  <a:schemeClr val="tx1"/>
                </a:solidFill>
              </a:rPr>
              <a:t>1:</a:t>
            </a:r>
            <a:r>
              <a:rPr lang="en-US" sz="2000" i="1" baseline="-25000" dirty="0" smtClean="0">
                <a:solidFill>
                  <a:schemeClr val="tx1"/>
                </a:solidFill>
              </a:rPr>
              <a:t>t</a:t>
            </a:r>
            <a:r>
              <a:rPr lang="en-US" sz="2000" baseline="-25000" dirty="0" smtClean="0">
                <a:solidFill>
                  <a:schemeClr val="tx1"/>
                </a:solidFill>
              </a:rPr>
              <a:t>-1</a:t>
            </a:r>
            <a:r>
              <a:rPr lang="en-US" sz="2000" dirty="0" smtClean="0">
                <a:solidFill>
                  <a:schemeClr val="tx1"/>
                </a:solidFill>
              </a:rPr>
              <a:t> is:</a:t>
            </a:r>
          </a:p>
        </p:txBody>
      </p:sp>
    </p:spTree>
    <p:extLst>
      <p:ext uri="{BB962C8B-B14F-4D97-AF65-F5344CB8AC3E}">
        <p14:creationId xmlns:p14="http://schemas.microsoft.com/office/powerpoint/2010/main" val="929203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Forecasting with univariate DLM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639478" y="1356949"/>
            <a:ext cx="7862804" cy="1477328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DLMs are often used in a forecasting context where we are interested in a prediction at time </a:t>
            </a:r>
            <a:r>
              <a:rPr lang="en-US" sz="2000" i="1" dirty="0" smtClean="0">
                <a:solidFill>
                  <a:schemeClr val="tx1"/>
                </a:solidFill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 conditioned on data up through time </a:t>
            </a:r>
            <a:r>
              <a:rPr lang="en-US" sz="2000" i="1" dirty="0" smtClean="0">
                <a:solidFill>
                  <a:schemeClr val="tx1"/>
                </a:solidFill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-1</a:t>
            </a:r>
          </a:p>
          <a:p>
            <a:pPr marL="285750" indent="-285750"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Beginning with the distribution of </a:t>
            </a:r>
            <a:r>
              <a:rPr lang="en-US" sz="2000" i="1" dirty="0" smtClean="0">
                <a:solidFill>
                  <a:schemeClr val="tx1"/>
                </a:solidFill>
                <a:latin typeface="Symbol" charset="2"/>
                <a:cs typeface="Symbol" charset="2"/>
              </a:rPr>
              <a:t>q</a:t>
            </a:r>
            <a:r>
              <a:rPr lang="en-US" sz="2000" dirty="0" smtClean="0">
                <a:solidFill>
                  <a:schemeClr val="tx1"/>
                </a:solidFill>
              </a:rPr>
              <a:t> at time </a:t>
            </a:r>
            <a:r>
              <a:rPr lang="en-US" sz="2000" i="1" dirty="0" smtClean="0">
                <a:solidFill>
                  <a:schemeClr val="tx1"/>
                </a:solidFill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-1 conditioned on data through time </a:t>
            </a:r>
            <a:r>
              <a:rPr lang="en-US" sz="2000" i="1" dirty="0" smtClean="0">
                <a:solidFill>
                  <a:schemeClr val="tx1"/>
                </a:solidFill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-1:</a:t>
            </a:r>
          </a:p>
        </p:txBody>
      </p:sp>
      <p:graphicFrame>
        <p:nvGraphicFramePr>
          <p:cNvPr id="36" name="Object 3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028571"/>
              </p:ext>
            </p:extLst>
          </p:nvPr>
        </p:nvGraphicFramePr>
        <p:xfrm>
          <a:off x="1386077" y="2907026"/>
          <a:ext cx="3743325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5" name="Equation" r:id="rId4" imgW="1701800" imgH="241300" progId="Equation.3">
                  <p:embed/>
                </p:oleObj>
              </mc:Choice>
              <mc:Fallback>
                <p:oleObj name="Equation" r:id="rId4" imgW="1701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86077" y="2907026"/>
                        <a:ext cx="3743325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5"/>
          <p:cNvSpPr txBox="1">
            <a:spLocks noChangeArrowheads="1"/>
          </p:cNvSpPr>
          <p:nvPr/>
        </p:nvSpPr>
        <p:spPr bwMode="auto">
          <a:xfrm>
            <a:off x="639478" y="3511588"/>
            <a:ext cx="7862804" cy="40011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Then, the predictive distribution for </a:t>
            </a:r>
            <a:r>
              <a:rPr lang="en-US" sz="2000" i="1" dirty="0" err="1" smtClean="0">
                <a:solidFill>
                  <a:schemeClr val="tx1"/>
                </a:solidFill>
                <a:latin typeface="Symbol" charset="2"/>
                <a:cs typeface="Symbol" charset="2"/>
              </a:rPr>
              <a:t>q</a:t>
            </a:r>
            <a:r>
              <a:rPr lang="en-US" sz="2000" i="1" baseline="-25000" dirty="0" err="1" smtClean="0">
                <a:solidFill>
                  <a:schemeClr val="tx1"/>
                </a:solidFill>
                <a:cs typeface="Symbol" charset="2"/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 given </a:t>
            </a:r>
            <a:r>
              <a:rPr lang="en-US" sz="2000" i="1" dirty="0" smtClean="0">
                <a:solidFill>
                  <a:schemeClr val="tx1"/>
                </a:solidFill>
              </a:rPr>
              <a:t>y</a:t>
            </a:r>
            <a:r>
              <a:rPr lang="en-US" sz="2000" baseline="-25000" dirty="0" smtClean="0">
                <a:solidFill>
                  <a:schemeClr val="tx1"/>
                </a:solidFill>
              </a:rPr>
              <a:t>1:</a:t>
            </a:r>
            <a:r>
              <a:rPr lang="en-US" sz="2000" i="1" baseline="-25000" dirty="0" smtClean="0">
                <a:solidFill>
                  <a:schemeClr val="tx1"/>
                </a:solidFill>
              </a:rPr>
              <a:t>t</a:t>
            </a:r>
            <a:r>
              <a:rPr lang="en-US" sz="2000" baseline="-25000" dirty="0" smtClean="0">
                <a:solidFill>
                  <a:schemeClr val="tx1"/>
                </a:solidFill>
              </a:rPr>
              <a:t>-1</a:t>
            </a:r>
            <a:r>
              <a:rPr lang="en-US" sz="2000" dirty="0" smtClean="0">
                <a:solidFill>
                  <a:schemeClr val="tx1"/>
                </a:solidFill>
              </a:rPr>
              <a:t> is:</a:t>
            </a:r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4895006"/>
              </p:ext>
            </p:extLst>
          </p:nvPr>
        </p:nvGraphicFramePr>
        <p:xfrm>
          <a:off x="1386077" y="3984447"/>
          <a:ext cx="5195887" cy="64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6" name="Equation" r:id="rId6" imgW="2362200" imgH="292100" progId="Equation.3">
                  <p:embed/>
                </p:oleObj>
              </mc:Choice>
              <mc:Fallback>
                <p:oleObj name="Equation" r:id="rId6" imgW="23622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86077" y="3984447"/>
                        <a:ext cx="5195887" cy="64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2073701"/>
              </p:ext>
            </p:extLst>
          </p:nvPr>
        </p:nvGraphicFramePr>
        <p:xfrm>
          <a:off x="1380491" y="5162550"/>
          <a:ext cx="6677025" cy="67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7" name="Equation" r:id="rId8" imgW="3035300" imgH="304800" progId="Equation.3">
                  <p:embed/>
                </p:oleObj>
              </mc:Choice>
              <mc:Fallback>
                <p:oleObj name="Equation" r:id="rId8" imgW="3035300" imgH="304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380491" y="5162550"/>
                        <a:ext cx="6677025" cy="671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5"/>
          <p:cNvSpPr txBox="1">
            <a:spLocks noChangeArrowheads="1"/>
          </p:cNvSpPr>
          <p:nvPr/>
        </p:nvSpPr>
        <p:spPr bwMode="auto">
          <a:xfrm>
            <a:off x="639478" y="4701721"/>
            <a:ext cx="7862804" cy="40011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schemeClr val="tx1"/>
                </a:solidFill>
              </a:rPr>
              <a:t>And, the one-step ahead predictive distribution for </a:t>
            </a:r>
            <a:r>
              <a:rPr lang="en-US" sz="2000" i="1" dirty="0" err="1" smtClean="0">
                <a:solidFill>
                  <a:schemeClr val="tx1"/>
                </a:solidFill>
                <a:cs typeface="Symbol" charset="2"/>
              </a:rPr>
              <a:t>y</a:t>
            </a:r>
            <a:r>
              <a:rPr lang="en-US" sz="2000" i="1" baseline="-25000" dirty="0" err="1" smtClean="0">
                <a:solidFill>
                  <a:schemeClr val="tx1"/>
                </a:solidFill>
                <a:cs typeface="Symbol" charset="2"/>
              </a:rPr>
              <a:t>t</a:t>
            </a:r>
            <a:r>
              <a:rPr lang="en-US" sz="2000" dirty="0" smtClean="0">
                <a:solidFill>
                  <a:schemeClr val="tx1"/>
                </a:solidFill>
              </a:rPr>
              <a:t> given </a:t>
            </a:r>
            <a:r>
              <a:rPr lang="en-US" sz="2000" i="1" dirty="0" smtClean="0">
                <a:solidFill>
                  <a:schemeClr val="tx1"/>
                </a:solidFill>
              </a:rPr>
              <a:t>y</a:t>
            </a:r>
            <a:r>
              <a:rPr lang="en-US" sz="2000" baseline="-25000" dirty="0" smtClean="0">
                <a:solidFill>
                  <a:schemeClr val="tx1"/>
                </a:solidFill>
              </a:rPr>
              <a:t>1:</a:t>
            </a:r>
            <a:r>
              <a:rPr lang="en-US" sz="2000" i="1" baseline="-25000" dirty="0" smtClean="0">
                <a:solidFill>
                  <a:schemeClr val="tx1"/>
                </a:solidFill>
              </a:rPr>
              <a:t>t</a:t>
            </a:r>
            <a:r>
              <a:rPr lang="en-US" sz="2000" baseline="-25000" dirty="0" smtClean="0">
                <a:solidFill>
                  <a:schemeClr val="tx1"/>
                </a:solidFill>
              </a:rPr>
              <a:t>-1</a:t>
            </a:r>
            <a:r>
              <a:rPr lang="en-US" sz="2000" dirty="0" smtClean="0">
                <a:solidFill>
                  <a:schemeClr val="tx1"/>
                </a:solidFill>
              </a:rPr>
              <a:t> is: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75498" y="1333101"/>
            <a:ext cx="7619625" cy="765621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Don’t worry! MARSS will make this easy for you.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37137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Diagnostics for DLMs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9" name="TextBox 5"/>
          <p:cNvSpPr txBox="1">
            <a:spLocks noChangeArrowheads="1"/>
          </p:cNvSpPr>
          <p:nvPr/>
        </p:nvSpPr>
        <p:spPr bwMode="auto">
          <a:xfrm>
            <a:off x="1107820" y="1436437"/>
            <a:ext cx="6917106" cy="2246769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marL="288925" indent="-288925">
              <a:spcAft>
                <a:spcPts val="12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Just as we have seen for other models, diagnostics are an important part of fitting DLMs</a:t>
            </a:r>
          </a:p>
          <a:p>
            <a:pPr marL="288925" indent="-288925">
              <a:spcAft>
                <a:spcPts val="12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When forecasting, we are often interested in the forecast errors (</a:t>
            </a:r>
            <a:r>
              <a:rPr lang="en-US" sz="2400" i="1" dirty="0" smtClean="0">
                <a:solidFill>
                  <a:schemeClr val="tx1"/>
                </a:solidFill>
              </a:rPr>
              <a:t>e</a:t>
            </a:r>
            <a:r>
              <a:rPr lang="en-US" sz="2400" i="1" baseline="-25000" dirty="0" smtClean="0">
                <a:solidFill>
                  <a:schemeClr val="tx1"/>
                </a:solidFill>
              </a:rPr>
              <a:t>t</a:t>
            </a:r>
            <a:r>
              <a:rPr lang="en-US" sz="2400" dirty="0" smtClean="0">
                <a:solidFill>
                  <a:schemeClr val="tx1"/>
                </a:solidFill>
              </a:rPr>
              <a:t> = </a:t>
            </a:r>
            <a:r>
              <a:rPr lang="en-US" sz="2400" dirty="0" err="1" smtClean="0">
                <a:solidFill>
                  <a:schemeClr val="tx1"/>
                </a:solidFill>
              </a:rPr>
              <a:t>observed</a:t>
            </a:r>
            <a:r>
              <a:rPr lang="en-US" sz="2400" i="1" baseline="-25000" dirty="0" err="1">
                <a:solidFill>
                  <a:schemeClr val="tx1"/>
                </a:solidFill>
              </a:rPr>
              <a:t>t</a:t>
            </a:r>
            <a:r>
              <a:rPr lang="en-US" sz="2400" dirty="0" smtClean="0">
                <a:solidFill>
                  <a:schemeClr val="tx1"/>
                </a:solidFill>
              </a:rPr>
              <a:t> - </a:t>
            </a:r>
            <a:r>
              <a:rPr lang="en-US" sz="2400" dirty="0" err="1" smtClean="0">
                <a:solidFill>
                  <a:schemeClr val="tx1"/>
                </a:solidFill>
              </a:rPr>
              <a:t>forecast</a:t>
            </a:r>
            <a:r>
              <a:rPr lang="en-US" sz="2400" i="1" baseline="-25000" dirty="0" err="1">
                <a:solidFill>
                  <a:schemeClr val="tx1"/>
                </a:solidFill>
              </a:rPr>
              <a:t>t</a:t>
            </a:r>
            <a:r>
              <a:rPr lang="en-US" sz="2400" dirty="0" smtClean="0">
                <a:solidFill>
                  <a:schemeClr val="tx1"/>
                </a:solidFill>
              </a:rPr>
              <a:t>)</a:t>
            </a:r>
          </a:p>
          <a:p>
            <a:pPr marL="288925" indent="-288925">
              <a:spcAft>
                <a:spcPts val="12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In particular, DLMs have the following assumptions: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7137776"/>
              </p:ext>
            </p:extLst>
          </p:nvPr>
        </p:nvGraphicFramePr>
        <p:xfrm>
          <a:off x="2015446" y="3710761"/>
          <a:ext cx="1703387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69" name="Equation" r:id="rId4" imgW="774700" imgH="241300" progId="Equation.3">
                  <p:embed/>
                </p:oleObj>
              </mc:Choice>
              <mc:Fallback>
                <p:oleObj name="Equation" r:id="rId4" imgW="7747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15446" y="3710761"/>
                        <a:ext cx="1703387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1367210"/>
              </p:ext>
            </p:extLst>
          </p:nvPr>
        </p:nvGraphicFramePr>
        <p:xfrm>
          <a:off x="2003103" y="4339856"/>
          <a:ext cx="2122488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70" name="Equation" r:id="rId6" imgW="965200" imgH="241300" progId="Equation.3">
                  <p:embed/>
                </p:oleObj>
              </mc:Choice>
              <mc:Fallback>
                <p:oleObj name="Equation" r:id="rId6" imgW="965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03103" y="4339856"/>
                        <a:ext cx="2122488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1612561" y="3700969"/>
            <a:ext cx="4339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1)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612561" y="4315502"/>
            <a:ext cx="4339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2)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07820" y="4946744"/>
            <a:ext cx="7083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8925" indent="-288925">
              <a:buFont typeface="Arial"/>
              <a:buChar char="•"/>
            </a:pP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We can check (1) with a QQ-plot and (2) with an ACF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133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Multivariate DLM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1503972" y="1342101"/>
            <a:ext cx="6136056" cy="1431161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marL="290513" indent="-290513">
              <a:spcAft>
                <a:spcPts val="18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Here we will examine multiple responses at once, so we need a multivariate DLM</a:t>
            </a:r>
          </a:p>
          <a:p>
            <a:pPr marL="290513" indent="-290513">
              <a:spcAft>
                <a:spcPts val="18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First, the </a:t>
            </a:r>
            <a:r>
              <a:rPr lang="en-US" sz="2400" dirty="0" err="1" smtClean="0">
                <a:solidFill>
                  <a:schemeClr val="tx1"/>
                </a:solidFill>
              </a:rPr>
              <a:t>obs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err="1" smtClean="0">
                <a:solidFill>
                  <a:schemeClr val="tx1"/>
                </a:solidFill>
              </a:rPr>
              <a:t>eqn</a:t>
            </a:r>
            <a:endParaRPr lang="en-US" sz="2400" dirty="0">
              <a:solidFill>
                <a:schemeClr val="tx1"/>
              </a:solidFill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811167"/>
              </p:ext>
            </p:extLst>
          </p:nvPr>
        </p:nvGraphicFramePr>
        <p:xfrm>
          <a:off x="1858601" y="3923811"/>
          <a:ext cx="2792412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28" name="Equation" r:id="rId4" imgW="1270000" imgH="292100" progId="Equation.3">
                  <p:embed/>
                </p:oleObj>
              </mc:Choice>
              <mc:Fallback>
                <p:oleObj name="Equation" r:id="rId4" imgW="12700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58601" y="3923811"/>
                        <a:ext cx="2792412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7686467"/>
              </p:ext>
            </p:extLst>
          </p:nvPr>
        </p:nvGraphicFramePr>
        <p:xfrm>
          <a:off x="5185516" y="4002088"/>
          <a:ext cx="22352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29" name="Equation" r:id="rId6" imgW="1016000" imgH="215900" progId="Equation.3">
                  <p:embed/>
                </p:oleObj>
              </mc:Choice>
              <mc:Fallback>
                <p:oleObj name="Equation" r:id="rId6" imgW="1016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185516" y="4002088"/>
                        <a:ext cx="2235200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1127103"/>
              </p:ext>
            </p:extLst>
          </p:nvPr>
        </p:nvGraphicFramePr>
        <p:xfrm>
          <a:off x="5185516" y="2824163"/>
          <a:ext cx="1620838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30" name="Equation" r:id="rId8" imgW="736600" imgH="241300" progId="Equation.3">
                  <p:embed/>
                </p:oleObj>
              </mc:Choice>
              <mc:Fallback>
                <p:oleObj name="Equation" r:id="rId8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85516" y="2824163"/>
                        <a:ext cx="1620838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2187263"/>
              </p:ext>
            </p:extLst>
          </p:nvPr>
        </p:nvGraphicFramePr>
        <p:xfrm>
          <a:off x="1846386" y="2824163"/>
          <a:ext cx="181610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31" name="Equation" r:id="rId10" imgW="825500" imgH="241300" progId="Equation.3">
                  <p:embed/>
                </p:oleObj>
              </mc:Choice>
              <mc:Fallback>
                <p:oleObj name="Equation" r:id="rId10" imgW="82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846386" y="2824163"/>
                        <a:ext cx="181610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1799942" y="3409868"/>
            <a:ext cx="1311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becomes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4445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Multivariate DLM – </a:t>
            </a:r>
            <a:r>
              <a:rPr lang="en-US" dirty="0" err="1" smtClean="0">
                <a:solidFill>
                  <a:schemeClr val="tx2"/>
                </a:solidFill>
              </a:rPr>
              <a:t>obs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eqn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0535015"/>
              </p:ext>
            </p:extLst>
          </p:nvPr>
        </p:nvGraphicFramePr>
        <p:xfrm>
          <a:off x="654050" y="2736850"/>
          <a:ext cx="1087438" cy="1843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52" name="Equation" r:id="rId4" imgW="495300" imgH="838200" progId="Equation.3">
                  <p:embed/>
                </p:oleObj>
              </mc:Choice>
              <mc:Fallback>
                <p:oleObj name="Equation" r:id="rId4" imgW="4953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4050" y="2736850"/>
                        <a:ext cx="1087438" cy="1843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668426" y="3392056"/>
            <a:ext cx="364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=</a:t>
            </a:r>
            <a:endParaRPr lang="en-US" sz="2400" dirty="0"/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921629"/>
              </p:ext>
            </p:extLst>
          </p:nvPr>
        </p:nvGraphicFramePr>
        <p:xfrm>
          <a:off x="2109788" y="2817813"/>
          <a:ext cx="3551237" cy="1617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53" name="Equation" r:id="rId6" imgW="1612900" imgH="736600" progId="Equation.3">
                  <p:embed/>
                </p:oleObj>
              </mc:Choice>
              <mc:Fallback>
                <p:oleObj name="Equation" r:id="rId6" imgW="1612900" imgH="736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09788" y="2817813"/>
                        <a:ext cx="3551237" cy="1617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3" name="Straight Connector 22"/>
          <p:cNvCxnSpPr/>
          <p:nvPr/>
        </p:nvCxnSpPr>
        <p:spPr>
          <a:xfrm>
            <a:off x="1577424" y="2240833"/>
            <a:ext cx="323574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287989" y="2239530"/>
            <a:ext cx="1376487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759102" y="4698783"/>
            <a:ext cx="883036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027833" y="4697480"/>
            <a:ext cx="3691338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2382747"/>
              </p:ext>
            </p:extLst>
          </p:nvPr>
        </p:nvGraphicFramePr>
        <p:xfrm>
          <a:off x="1589926" y="1640355"/>
          <a:ext cx="2792412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54" name="Equation" r:id="rId8" imgW="1270000" imgH="292100" progId="Equation.3">
                  <p:embed/>
                </p:oleObj>
              </mc:Choice>
              <mc:Fallback>
                <p:oleObj name="Equation" r:id="rId8" imgW="12700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9926" y="1640355"/>
                        <a:ext cx="2792412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2929941"/>
              </p:ext>
            </p:extLst>
          </p:nvPr>
        </p:nvGraphicFramePr>
        <p:xfrm>
          <a:off x="4929045" y="1730843"/>
          <a:ext cx="22352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55" name="Equation" r:id="rId10" imgW="1016000" imgH="215900" progId="Equation.3">
                  <p:embed/>
                </p:oleObj>
              </mc:Choice>
              <mc:Fallback>
                <p:oleObj name="Equation" r:id="rId10" imgW="1016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929045" y="1730843"/>
                        <a:ext cx="2235200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2037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786157"/>
              </p:ext>
            </p:extLst>
          </p:nvPr>
        </p:nvGraphicFramePr>
        <p:xfrm>
          <a:off x="5909595" y="2710147"/>
          <a:ext cx="1117600" cy="327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08" name="Equation" r:id="rId4" imgW="508000" imgH="1485900" progId="Equation.3">
                  <p:embed/>
                </p:oleObj>
              </mc:Choice>
              <mc:Fallback>
                <p:oleObj name="Equation" r:id="rId4" imgW="508000" imgH="148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09595" y="2710147"/>
                        <a:ext cx="1117600" cy="327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4947782"/>
              </p:ext>
            </p:extLst>
          </p:nvPr>
        </p:nvGraphicFramePr>
        <p:xfrm>
          <a:off x="2144713" y="2720975"/>
          <a:ext cx="3633787" cy="1871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09" name="Equation" r:id="rId6" imgW="1651000" imgH="850900" progId="Equation.3">
                  <p:embed/>
                </p:oleObj>
              </mc:Choice>
              <mc:Fallback>
                <p:oleObj name="Equation" r:id="rId6" imgW="1651000" imgH="850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44713" y="2720975"/>
                        <a:ext cx="3633787" cy="1871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7827664"/>
              </p:ext>
            </p:extLst>
          </p:nvPr>
        </p:nvGraphicFramePr>
        <p:xfrm>
          <a:off x="1699834" y="1640355"/>
          <a:ext cx="2792412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10" name="Equation" r:id="rId8" imgW="1270000" imgH="292100" progId="Equation.3">
                  <p:embed/>
                </p:oleObj>
              </mc:Choice>
              <mc:Fallback>
                <p:oleObj name="Equation" r:id="rId8" imgW="12700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99834" y="1640355"/>
                        <a:ext cx="2792412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Multivariate DLM – </a:t>
            </a:r>
            <a:r>
              <a:rPr lang="en-US" dirty="0" err="1" smtClean="0">
                <a:solidFill>
                  <a:schemeClr val="tx2"/>
                </a:solidFill>
              </a:rPr>
              <a:t>obs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eqn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4088583"/>
              </p:ext>
            </p:extLst>
          </p:nvPr>
        </p:nvGraphicFramePr>
        <p:xfrm>
          <a:off x="654050" y="2736850"/>
          <a:ext cx="1087438" cy="1843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11" name="Equation" r:id="rId10" imgW="495300" imgH="838200" progId="Equation.3">
                  <p:embed/>
                </p:oleObj>
              </mc:Choice>
              <mc:Fallback>
                <p:oleObj name="Equation" r:id="rId10" imgW="4953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54050" y="2736850"/>
                        <a:ext cx="1087438" cy="1843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2694189"/>
              </p:ext>
            </p:extLst>
          </p:nvPr>
        </p:nvGraphicFramePr>
        <p:xfrm>
          <a:off x="7337169" y="2736078"/>
          <a:ext cx="1062037" cy="1843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12" name="Equation" r:id="rId12" imgW="482600" imgH="838200" progId="Equation.3">
                  <p:embed/>
                </p:oleObj>
              </mc:Choice>
              <mc:Fallback>
                <p:oleObj name="Equation" r:id="rId12" imgW="4826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337169" y="2736078"/>
                        <a:ext cx="1062037" cy="1843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668426" y="3392056"/>
            <a:ext cx="364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=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6995051" y="3392056"/>
            <a:ext cx="364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+</a:t>
            </a:r>
            <a:endParaRPr lang="en-US" sz="2400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2287989" y="2239530"/>
            <a:ext cx="1326868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581818" y="2239530"/>
            <a:ext cx="323574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150897" y="2238227"/>
            <a:ext cx="323574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968643" y="6082113"/>
            <a:ext cx="988199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076367" y="4697480"/>
            <a:ext cx="3764144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7393667" y="4705570"/>
            <a:ext cx="937066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257933"/>
              </p:ext>
            </p:extLst>
          </p:nvPr>
        </p:nvGraphicFramePr>
        <p:xfrm>
          <a:off x="5038953" y="1730843"/>
          <a:ext cx="22352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413" name="Equation" r:id="rId14" imgW="1016000" imgH="215900" progId="Equation.3">
                  <p:embed/>
                </p:oleObj>
              </mc:Choice>
              <mc:Fallback>
                <p:oleObj name="Equation" r:id="rId14" imgW="1016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038953" y="1730843"/>
                        <a:ext cx="2235200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4" name="Group 33"/>
          <p:cNvGrpSpPr/>
          <p:nvPr/>
        </p:nvGrpSpPr>
        <p:grpSpPr>
          <a:xfrm>
            <a:off x="2380590" y="2803135"/>
            <a:ext cx="4346175" cy="579495"/>
            <a:chOff x="2380590" y="2803135"/>
            <a:chExt cx="4346175" cy="579495"/>
          </a:xfrm>
        </p:grpSpPr>
        <p:sp>
          <p:nvSpPr>
            <p:cNvPr id="27" name="Oval 26"/>
            <p:cNvSpPr/>
            <p:nvPr/>
          </p:nvSpPr>
          <p:spPr>
            <a:xfrm>
              <a:off x="6186739" y="2803135"/>
              <a:ext cx="540026" cy="579495"/>
            </a:xfrm>
            <a:prstGeom prst="ellipse">
              <a:avLst/>
            </a:prstGeom>
            <a:noFill/>
            <a:ln w="28575" cmpd="sng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2380590" y="2828534"/>
              <a:ext cx="341588" cy="481725"/>
            </a:xfrm>
            <a:prstGeom prst="ellipse">
              <a:avLst/>
            </a:prstGeom>
            <a:noFill/>
            <a:ln w="28575" cmpd="sng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Curved Connector 28"/>
            <p:cNvCxnSpPr>
              <a:stCxn id="28" idx="0"/>
              <a:endCxn id="27" idx="0"/>
            </p:cNvCxnSpPr>
            <p:nvPr/>
          </p:nvCxnSpPr>
          <p:spPr>
            <a:xfrm rot="5400000" flipH="1" flipV="1">
              <a:off x="4491369" y="863151"/>
              <a:ext cx="25399" cy="3905368"/>
            </a:xfrm>
            <a:prstGeom prst="curvedConnector3">
              <a:avLst>
                <a:gd name="adj1" fmla="val 1396106"/>
              </a:avLst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3978930" y="2842611"/>
            <a:ext cx="2761928" cy="2050501"/>
            <a:chOff x="3978930" y="2842611"/>
            <a:chExt cx="2761928" cy="2050501"/>
          </a:xfrm>
        </p:grpSpPr>
        <p:sp>
          <p:nvSpPr>
            <p:cNvPr id="30" name="Oval 29"/>
            <p:cNvSpPr/>
            <p:nvPr/>
          </p:nvSpPr>
          <p:spPr>
            <a:xfrm>
              <a:off x="3978930" y="2842611"/>
              <a:ext cx="341588" cy="481725"/>
            </a:xfrm>
            <a:prstGeom prst="ellipse">
              <a:avLst/>
            </a:prstGeom>
            <a:noFill/>
            <a:ln w="28575" cmpd="sng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6200832" y="4313617"/>
              <a:ext cx="540026" cy="579495"/>
            </a:xfrm>
            <a:prstGeom prst="ellipse">
              <a:avLst/>
            </a:prstGeom>
            <a:noFill/>
            <a:ln w="28575" cmpd="sng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Curved Connector 31"/>
            <p:cNvCxnSpPr>
              <a:stCxn id="30" idx="6"/>
              <a:endCxn id="31" idx="0"/>
            </p:cNvCxnSpPr>
            <p:nvPr/>
          </p:nvCxnSpPr>
          <p:spPr>
            <a:xfrm>
              <a:off x="4320518" y="3083474"/>
              <a:ext cx="2150327" cy="1230143"/>
            </a:xfrm>
            <a:prstGeom prst="curvedConnector2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793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Multivariate DLM – </a:t>
            </a:r>
            <a:r>
              <a:rPr lang="en-US" dirty="0" err="1" smtClean="0">
                <a:solidFill>
                  <a:schemeClr val="tx2"/>
                </a:solidFill>
              </a:rPr>
              <a:t>obs</a:t>
            </a:r>
            <a:r>
              <a:rPr lang="en-US" dirty="0" smtClean="0">
                <a:solidFill>
                  <a:schemeClr val="tx2"/>
                </a:solidFill>
              </a:rPr>
              <a:t> </a:t>
            </a:r>
            <a:r>
              <a:rPr lang="en-US" dirty="0" err="1" smtClean="0">
                <a:solidFill>
                  <a:schemeClr val="tx2"/>
                </a:solidFill>
              </a:rPr>
              <a:t>eqn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>
            <a:off x="6895906" y="2177325"/>
            <a:ext cx="323574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8740387"/>
              </p:ext>
            </p:extLst>
          </p:nvPr>
        </p:nvGraphicFramePr>
        <p:xfrm>
          <a:off x="727075" y="2763838"/>
          <a:ext cx="3605213" cy="2208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0" name="Equation" r:id="rId4" imgW="1638300" imgH="1003300" progId="Equation.3">
                  <p:embed/>
                </p:oleObj>
              </mc:Choice>
              <mc:Fallback>
                <p:oleObj name="Equation" r:id="rId4" imgW="16383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27075" y="2763838"/>
                        <a:ext cx="3605213" cy="2208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1242983"/>
              </p:ext>
            </p:extLst>
          </p:nvPr>
        </p:nvGraphicFramePr>
        <p:xfrm>
          <a:off x="4924425" y="2768600"/>
          <a:ext cx="3100388" cy="220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1" name="Equation" r:id="rId6" imgW="1409700" imgH="1003300" progId="Equation.3">
                  <p:embed/>
                </p:oleObj>
              </mc:Choice>
              <mc:Fallback>
                <p:oleObj name="Equation" r:id="rId6" imgW="1409700" imgH="1003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924425" y="2768600"/>
                        <a:ext cx="3100388" cy="2208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7" name="Straight Connector 26"/>
          <p:cNvCxnSpPr/>
          <p:nvPr/>
        </p:nvCxnSpPr>
        <p:spPr>
          <a:xfrm>
            <a:off x="1338939" y="5092560"/>
            <a:ext cx="2891792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556621" y="5099346"/>
            <a:ext cx="2381409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8860082"/>
              </p:ext>
            </p:extLst>
          </p:nvPr>
        </p:nvGraphicFramePr>
        <p:xfrm>
          <a:off x="1663198" y="1640355"/>
          <a:ext cx="2792412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2" name="Equation" r:id="rId8" imgW="1270000" imgH="292100" progId="Equation.3">
                  <p:embed/>
                </p:oleObj>
              </mc:Choice>
              <mc:Fallback>
                <p:oleObj name="Equation" r:id="rId8" imgW="12700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63198" y="1640355"/>
                        <a:ext cx="2792412" cy="641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5463207"/>
              </p:ext>
            </p:extLst>
          </p:nvPr>
        </p:nvGraphicFramePr>
        <p:xfrm>
          <a:off x="5100013" y="1730843"/>
          <a:ext cx="2235200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3" name="Equation" r:id="rId10" imgW="1016000" imgH="215900" progId="Equation.3">
                  <p:embed/>
                </p:oleObj>
              </mc:Choice>
              <mc:Fallback>
                <p:oleObj name="Equation" r:id="rId10" imgW="10160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100013" y="1730843"/>
                        <a:ext cx="2235200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7038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Multivariate DLM – evolution </a:t>
            </a:r>
            <a:r>
              <a:rPr lang="en-US" dirty="0" err="1" smtClean="0">
                <a:solidFill>
                  <a:schemeClr val="tx2"/>
                </a:solidFill>
              </a:rPr>
              <a:t>eqn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1350281" y="1342101"/>
            <a:ext cx="6136056" cy="461665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>
            <a:spAutoFit/>
          </a:bodyPr>
          <a:lstStyle/>
          <a:p>
            <a:pPr marL="290513" indent="-290513">
              <a:spcAft>
                <a:spcPts val="18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The evolution </a:t>
            </a:r>
            <a:r>
              <a:rPr lang="en-US" sz="2400" dirty="0" err="1" smtClean="0">
                <a:solidFill>
                  <a:schemeClr val="tx1"/>
                </a:solidFill>
              </a:rPr>
              <a:t>eqn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686700" y="2642517"/>
            <a:ext cx="1311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becomes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627932"/>
              </p:ext>
            </p:extLst>
          </p:nvPr>
        </p:nvGraphicFramePr>
        <p:xfrm>
          <a:off x="1733544" y="1957388"/>
          <a:ext cx="21240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50" name="Equation" r:id="rId4" imgW="965200" imgH="241300" progId="Equation.3">
                  <p:embed/>
                </p:oleObj>
              </mc:Choice>
              <mc:Fallback>
                <p:oleObj name="Equation" r:id="rId4" imgW="965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33544" y="1957388"/>
                        <a:ext cx="21240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3045847"/>
              </p:ext>
            </p:extLst>
          </p:nvPr>
        </p:nvGraphicFramePr>
        <p:xfrm>
          <a:off x="5290192" y="1963290"/>
          <a:ext cx="23749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51" name="Equation" r:id="rId6" imgW="1079500" imgH="241300" progId="Equation.3">
                  <p:embed/>
                </p:oleObj>
              </mc:Choice>
              <mc:Fallback>
                <p:oleObj name="Equation" r:id="rId6" imgW="1079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90192" y="1963290"/>
                        <a:ext cx="237490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7598434"/>
              </p:ext>
            </p:extLst>
          </p:nvPr>
        </p:nvGraphicFramePr>
        <p:xfrm>
          <a:off x="1736725" y="3290888"/>
          <a:ext cx="301942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52" name="Equation" r:id="rId8" imgW="1371600" imgH="241300" progId="Equation.3">
                  <p:embed/>
                </p:oleObj>
              </mc:Choice>
              <mc:Fallback>
                <p:oleObj name="Equation" r:id="rId8" imgW="1371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736725" y="3290888"/>
                        <a:ext cx="301942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893635"/>
              </p:ext>
            </p:extLst>
          </p:nvPr>
        </p:nvGraphicFramePr>
        <p:xfrm>
          <a:off x="5290192" y="3288690"/>
          <a:ext cx="23749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53" name="Equation" r:id="rId10" imgW="1079500" imgH="241300" progId="Equation.3">
                  <p:embed/>
                </p:oleObj>
              </mc:Choice>
              <mc:Fallback>
                <p:oleObj name="Equation" r:id="rId10" imgW="1079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90192" y="3288690"/>
                        <a:ext cx="237490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2234445"/>
              </p:ext>
            </p:extLst>
          </p:nvPr>
        </p:nvGraphicFramePr>
        <p:xfrm>
          <a:off x="1710344" y="4078288"/>
          <a:ext cx="3217862" cy="47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54" name="Equation" r:id="rId11" imgW="1460500" imgH="215900" progId="Equation.3">
                  <p:embed/>
                </p:oleObj>
              </mc:Choice>
              <mc:Fallback>
                <p:oleObj name="Equation" r:id="rId11" imgW="1460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710344" y="4078288"/>
                        <a:ext cx="3217862" cy="47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8999178"/>
              </p:ext>
            </p:extLst>
          </p:nvPr>
        </p:nvGraphicFramePr>
        <p:xfrm>
          <a:off x="1744663" y="4829175"/>
          <a:ext cx="1760537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55" name="Equation" r:id="rId13" imgW="800100" imgH="215900" progId="Equation.3">
                  <p:embed/>
                </p:oleObj>
              </mc:Choice>
              <mc:Fallback>
                <p:oleObj name="Equation" r:id="rId13" imgW="800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744663" y="4829175"/>
                        <a:ext cx="1760537" cy="47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8041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References for DLMs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580571" y="1375860"/>
            <a:ext cx="8007048" cy="4995407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460375" indent="-460375">
              <a:spcAft>
                <a:spcPts val="600"/>
              </a:spcAft>
              <a:defRPr/>
            </a:pPr>
            <a:r>
              <a:rPr lang="en-US" dirty="0" err="1">
                <a:solidFill>
                  <a:schemeClr val="tx1"/>
                </a:solidFill>
              </a:rPr>
              <a:t>Petris</a:t>
            </a:r>
            <a:r>
              <a:rPr lang="en-US" dirty="0">
                <a:solidFill>
                  <a:schemeClr val="tx1"/>
                </a:solidFill>
              </a:rPr>
              <a:t> G, </a:t>
            </a:r>
            <a:r>
              <a:rPr lang="en-US" dirty="0" err="1">
                <a:solidFill>
                  <a:schemeClr val="tx1"/>
                </a:solidFill>
              </a:rPr>
              <a:t>Petrone</a:t>
            </a:r>
            <a:r>
              <a:rPr lang="en-US" dirty="0">
                <a:solidFill>
                  <a:schemeClr val="tx1"/>
                </a:solidFill>
              </a:rPr>
              <a:t> S, </a:t>
            </a:r>
            <a:r>
              <a:rPr lang="en-US" dirty="0" err="1">
                <a:solidFill>
                  <a:schemeClr val="tx1"/>
                </a:solidFill>
              </a:rPr>
              <a:t>Campagnoli</a:t>
            </a:r>
            <a:r>
              <a:rPr lang="en-US" dirty="0">
                <a:solidFill>
                  <a:schemeClr val="tx1"/>
                </a:solidFill>
              </a:rPr>
              <a:t> P. 2009. Dynamic Linear Models with R. </a:t>
            </a:r>
            <a:r>
              <a:rPr lang="en-US" dirty="0" smtClean="0">
                <a:solidFill>
                  <a:schemeClr val="tx1"/>
                </a:solidFill>
              </a:rPr>
              <a:t>Springer, New York</a:t>
            </a:r>
            <a:endParaRPr lang="en-US" dirty="0">
              <a:solidFill>
                <a:schemeClr val="tx1"/>
              </a:solidFill>
            </a:endParaRPr>
          </a:p>
          <a:p>
            <a:pPr marL="460375" indent="-460375">
              <a:spcAft>
                <a:spcPts val="600"/>
              </a:spcAft>
              <a:defRPr/>
            </a:pPr>
            <a:r>
              <a:rPr lang="en-US" dirty="0" smtClean="0">
                <a:solidFill>
                  <a:schemeClr val="tx1"/>
                </a:solidFill>
              </a:rPr>
              <a:t>Pole A, West M, Harrison J. 1994 Applied Bayesian Forecasting and Time Series Analysis. Chapman &amp; Hall, New York</a:t>
            </a:r>
          </a:p>
          <a:p>
            <a:pPr marL="460375" indent="-460375">
              <a:spcAft>
                <a:spcPts val="600"/>
              </a:spcAft>
              <a:defRPr/>
            </a:pPr>
            <a:endParaRPr lang="en-US" dirty="0" smtClean="0">
              <a:solidFill>
                <a:schemeClr val="tx1"/>
              </a:solidFill>
            </a:endParaRPr>
          </a:p>
          <a:p>
            <a:pPr marL="460375" indent="-460375">
              <a:spcAft>
                <a:spcPts val="600"/>
              </a:spcAft>
              <a:defRPr/>
            </a:pPr>
            <a:r>
              <a:rPr lang="en-US" dirty="0" err="1" smtClean="0">
                <a:solidFill>
                  <a:schemeClr val="tx1"/>
                </a:solidFill>
              </a:rPr>
              <a:t>Cottingham</a:t>
            </a:r>
            <a:r>
              <a:rPr lang="en-US" dirty="0" smtClean="0">
                <a:solidFill>
                  <a:schemeClr val="tx1"/>
                </a:solidFill>
              </a:rPr>
              <a:t> KL, </a:t>
            </a:r>
            <a:r>
              <a:rPr lang="en-US" dirty="0" err="1" smtClean="0">
                <a:solidFill>
                  <a:schemeClr val="tx1"/>
                </a:solidFill>
              </a:rPr>
              <a:t>Rusak</a:t>
            </a:r>
            <a:r>
              <a:rPr lang="en-US" dirty="0" smtClean="0">
                <a:solidFill>
                  <a:schemeClr val="tx1"/>
                </a:solidFill>
              </a:rPr>
              <a:t> JA, Leavitt PR. </a:t>
            </a:r>
            <a:r>
              <a:rPr lang="en-US" dirty="0">
                <a:solidFill>
                  <a:schemeClr val="tx1"/>
                </a:solidFill>
              </a:rPr>
              <a:t>2000. </a:t>
            </a:r>
            <a:r>
              <a:rPr lang="en-US" dirty="0" smtClean="0">
                <a:solidFill>
                  <a:schemeClr val="tx1"/>
                </a:solidFill>
              </a:rPr>
              <a:t>Increased ecosystem variability and decreased predictability following </a:t>
            </a:r>
            <a:r>
              <a:rPr lang="en-US" dirty="0" err="1" smtClean="0">
                <a:solidFill>
                  <a:schemeClr val="tx1"/>
                </a:solidFill>
              </a:rPr>
              <a:t>fertilisation</a:t>
            </a:r>
            <a:r>
              <a:rPr lang="en-US" dirty="0" smtClean="0">
                <a:solidFill>
                  <a:schemeClr val="tx1"/>
                </a:solidFill>
              </a:rPr>
              <a:t>: evidence from </a:t>
            </a:r>
            <a:r>
              <a:rPr lang="en-US" dirty="0" err="1" smtClean="0">
                <a:solidFill>
                  <a:schemeClr val="tx1"/>
                </a:solidFill>
              </a:rPr>
              <a:t>paleolimnology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i="1" dirty="0" smtClean="0">
                <a:solidFill>
                  <a:schemeClr val="tx1"/>
                </a:solidFill>
              </a:rPr>
              <a:t>Ecol. </a:t>
            </a:r>
            <a:r>
              <a:rPr lang="en-US" i="1" dirty="0" err="1" smtClean="0">
                <a:solidFill>
                  <a:schemeClr val="tx1"/>
                </a:solidFill>
              </a:rPr>
              <a:t>Lett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smtClean="0">
                <a:solidFill>
                  <a:schemeClr val="tx1"/>
                </a:solidFill>
              </a:rPr>
              <a:t>3: 340-348</a:t>
            </a:r>
          </a:p>
          <a:p>
            <a:pPr marL="460375" indent="-460375">
              <a:spcAft>
                <a:spcPts val="600"/>
              </a:spcAft>
              <a:defRPr/>
            </a:pPr>
            <a:r>
              <a:rPr lang="en-US" dirty="0" err="1" smtClean="0">
                <a:solidFill>
                  <a:schemeClr val="tx1"/>
                </a:solidFill>
              </a:rPr>
              <a:t>Lamon</a:t>
            </a:r>
            <a:r>
              <a:rPr lang="en-US" dirty="0" smtClean="0">
                <a:solidFill>
                  <a:schemeClr val="tx1"/>
                </a:solidFill>
              </a:rPr>
              <a:t> EC, Carpenter SR, Stow CA. 1998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smtClean="0">
                <a:solidFill>
                  <a:schemeClr val="tx1"/>
                </a:solidFill>
              </a:rPr>
              <a:t>Forecasting </a:t>
            </a:r>
            <a:r>
              <a:rPr lang="en-US" dirty="0">
                <a:solidFill>
                  <a:schemeClr val="tx1"/>
                </a:solidFill>
              </a:rPr>
              <a:t>PCB concentrations in Lake Michigan </a:t>
            </a:r>
            <a:r>
              <a:rPr lang="en-US" dirty="0" err="1">
                <a:solidFill>
                  <a:schemeClr val="tx1"/>
                </a:solidFill>
              </a:rPr>
              <a:t>salmonids</a:t>
            </a:r>
            <a:r>
              <a:rPr lang="en-US" dirty="0">
                <a:solidFill>
                  <a:schemeClr val="tx1"/>
                </a:solidFill>
              </a:rPr>
              <a:t>: a dynamic linear model </a:t>
            </a:r>
            <a:r>
              <a:rPr lang="en-US" dirty="0" smtClean="0">
                <a:solidFill>
                  <a:schemeClr val="tx1"/>
                </a:solidFill>
              </a:rPr>
              <a:t>approach. </a:t>
            </a:r>
            <a:r>
              <a:rPr lang="en-US" i="1" dirty="0" smtClean="0">
                <a:solidFill>
                  <a:schemeClr val="tx1"/>
                </a:solidFill>
              </a:rPr>
              <a:t>Ecol. </a:t>
            </a:r>
            <a:r>
              <a:rPr lang="en-US" i="1" dirty="0">
                <a:solidFill>
                  <a:schemeClr val="tx1"/>
                </a:solidFill>
              </a:rPr>
              <a:t>Appl</a:t>
            </a:r>
            <a:r>
              <a:rPr lang="en-US" dirty="0">
                <a:solidFill>
                  <a:schemeClr val="tx1"/>
                </a:solidFill>
              </a:rPr>
              <a:t>. 8</a:t>
            </a:r>
            <a:r>
              <a:rPr lang="en-US" dirty="0" smtClean="0">
                <a:solidFill>
                  <a:schemeClr val="tx1"/>
                </a:solidFill>
              </a:rPr>
              <a:t>: 659-668 </a:t>
            </a:r>
          </a:p>
          <a:p>
            <a:pPr marL="460375" indent="-460375">
              <a:spcAft>
                <a:spcPts val="600"/>
              </a:spcAft>
              <a:defRPr/>
            </a:pPr>
            <a:r>
              <a:rPr lang="en-US" dirty="0" smtClean="0">
                <a:solidFill>
                  <a:schemeClr val="tx1"/>
                </a:solidFill>
              </a:rPr>
              <a:t>Scheuerell MD, Williams JG. 2005</a:t>
            </a:r>
            <a:r>
              <a:rPr lang="en-US" dirty="0">
                <a:solidFill>
                  <a:schemeClr val="tx1"/>
                </a:solidFill>
              </a:rPr>
              <a:t>. Forecasting climate-induced changes in the survival of Snake River </a:t>
            </a:r>
            <a:r>
              <a:rPr lang="en-US" dirty="0" smtClean="0">
                <a:solidFill>
                  <a:schemeClr val="tx1"/>
                </a:solidFill>
              </a:rPr>
              <a:t>spring</a:t>
            </a:r>
            <a:r>
              <a:rPr lang="en-US" dirty="0">
                <a:solidFill>
                  <a:schemeClr val="tx1"/>
                </a:solidFill>
              </a:rPr>
              <a:t>/summer Chinook salmon. </a:t>
            </a:r>
            <a:r>
              <a:rPr lang="en-US" i="1" dirty="0" smtClean="0">
                <a:solidFill>
                  <a:schemeClr val="tx1"/>
                </a:solidFill>
              </a:rPr>
              <a:t>Fish. Ocean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>
                <a:solidFill>
                  <a:schemeClr val="tx1"/>
                </a:solidFill>
              </a:rPr>
              <a:t>14: 448-</a:t>
            </a:r>
            <a:r>
              <a:rPr lang="en-US" dirty="0" smtClean="0">
                <a:solidFill>
                  <a:schemeClr val="tx1"/>
                </a:solidFill>
              </a:rPr>
              <a:t>457</a:t>
            </a:r>
          </a:p>
          <a:p>
            <a:pPr marL="460375" indent="-460375">
              <a:spcAft>
                <a:spcPts val="600"/>
              </a:spcAft>
              <a:defRPr/>
            </a:pPr>
            <a:r>
              <a:rPr lang="en-US" dirty="0">
                <a:solidFill>
                  <a:schemeClr val="tx1"/>
                </a:solidFill>
              </a:rPr>
              <a:t>Schindler DE, Rogers DE, Scheuerell MD, </a:t>
            </a:r>
            <a:r>
              <a:rPr lang="en-US" dirty="0" err="1">
                <a:solidFill>
                  <a:schemeClr val="tx1"/>
                </a:solidFill>
              </a:rPr>
              <a:t>Abrey</a:t>
            </a:r>
            <a:r>
              <a:rPr lang="en-US" dirty="0">
                <a:solidFill>
                  <a:schemeClr val="tx1"/>
                </a:solidFill>
              </a:rPr>
              <a:t> CA. 2005. Effects of changing climate on zooplankton </a:t>
            </a:r>
            <a:r>
              <a:rPr lang="en-US" dirty="0" smtClean="0">
                <a:solidFill>
                  <a:schemeClr val="tx1"/>
                </a:solidFill>
              </a:rPr>
              <a:t>and </a:t>
            </a:r>
            <a:r>
              <a:rPr lang="en-US" dirty="0">
                <a:solidFill>
                  <a:schemeClr val="tx1"/>
                </a:solidFill>
              </a:rPr>
              <a:t>juvenile sockeye salmon growth in southwestern Alaska. </a:t>
            </a:r>
            <a:r>
              <a:rPr lang="en-US" i="1" dirty="0">
                <a:solidFill>
                  <a:schemeClr val="tx1"/>
                </a:solidFill>
              </a:rPr>
              <a:t>Ecology</a:t>
            </a:r>
            <a:r>
              <a:rPr lang="en-US" dirty="0">
                <a:solidFill>
                  <a:schemeClr val="tx1"/>
                </a:solidFill>
              </a:rPr>
              <a:t> 86: 198-209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9897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Multivariate DLM – evolution </a:t>
            </a:r>
            <a:r>
              <a:rPr lang="en-US" dirty="0" err="1" smtClean="0">
                <a:solidFill>
                  <a:schemeClr val="tx2"/>
                </a:solidFill>
              </a:rPr>
              <a:t>eqn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1413943"/>
              </p:ext>
            </p:extLst>
          </p:nvPr>
        </p:nvGraphicFramePr>
        <p:xfrm>
          <a:off x="2185988" y="1635125"/>
          <a:ext cx="1762125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61" name="Equation" r:id="rId4" imgW="800100" imgH="215900" progId="Equation.3">
                  <p:embed/>
                </p:oleObj>
              </mc:Choice>
              <mc:Fallback>
                <p:oleObj name="Equation" r:id="rId4" imgW="800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85988" y="1635125"/>
                        <a:ext cx="1762125" cy="476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9529972"/>
              </p:ext>
            </p:extLst>
          </p:nvPr>
        </p:nvGraphicFramePr>
        <p:xfrm>
          <a:off x="4821579" y="1636096"/>
          <a:ext cx="2319020" cy="474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62" name="Equation" r:id="rId6" imgW="1054100" imgH="215900" progId="Equation.3">
                  <p:embed/>
                </p:oleObj>
              </mc:Choice>
              <mc:Fallback>
                <p:oleObj name="Equation" r:id="rId6" imgW="1054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21579" y="1636096"/>
                        <a:ext cx="2319020" cy="4749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5829289"/>
              </p:ext>
            </p:extLst>
          </p:nvPr>
        </p:nvGraphicFramePr>
        <p:xfrm>
          <a:off x="5768183" y="2372430"/>
          <a:ext cx="1201737" cy="360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63" name="Equation" r:id="rId8" imgW="546100" imgH="1638300" progId="Equation.3">
                  <p:embed/>
                </p:oleObj>
              </mc:Choice>
              <mc:Fallback>
                <p:oleObj name="Equation" r:id="rId8" imgW="546100" imgH="1638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68183" y="2372430"/>
                        <a:ext cx="1201737" cy="3603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9520401"/>
              </p:ext>
            </p:extLst>
          </p:nvPr>
        </p:nvGraphicFramePr>
        <p:xfrm>
          <a:off x="2358366" y="2539117"/>
          <a:ext cx="1117600" cy="327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64" name="Equation" r:id="rId10" imgW="508000" imgH="1485900" progId="Equation.3">
                  <p:embed/>
                </p:oleObj>
              </mc:Choice>
              <mc:Fallback>
                <p:oleObj name="Equation" r:id="rId10" imgW="508000" imgH="148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358366" y="2539117"/>
                        <a:ext cx="1117600" cy="327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2694229"/>
              </p:ext>
            </p:extLst>
          </p:nvPr>
        </p:nvGraphicFramePr>
        <p:xfrm>
          <a:off x="3965643" y="2539117"/>
          <a:ext cx="1312863" cy="327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65" name="Equation" r:id="rId12" imgW="596900" imgH="1485900" progId="Equation.3">
                  <p:embed/>
                </p:oleObj>
              </mc:Choice>
              <mc:Fallback>
                <p:oleObj name="Equation" r:id="rId12" imgW="596900" imgH="148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965643" y="2539117"/>
                        <a:ext cx="1312863" cy="3270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3538603" y="3943410"/>
            <a:ext cx="364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=</a:t>
            </a:r>
            <a:endParaRPr lang="en-US" sz="2400" dirty="0"/>
          </a:p>
        </p:txBody>
      </p:sp>
      <p:sp>
        <p:nvSpPr>
          <p:cNvPr id="25" name="TextBox 24"/>
          <p:cNvSpPr txBox="1"/>
          <p:nvPr/>
        </p:nvSpPr>
        <p:spPr>
          <a:xfrm>
            <a:off x="5341143" y="3943410"/>
            <a:ext cx="364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+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0335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Multivariate DLM – evolution </a:t>
            </a:r>
            <a:r>
              <a:rPr lang="en-US" dirty="0" err="1" smtClean="0">
                <a:solidFill>
                  <a:schemeClr val="tx2"/>
                </a:solidFill>
              </a:rPr>
              <a:t>eqn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3021933"/>
              </p:ext>
            </p:extLst>
          </p:nvPr>
        </p:nvGraphicFramePr>
        <p:xfrm>
          <a:off x="2185988" y="1635125"/>
          <a:ext cx="1762125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72" name="Equation" r:id="rId4" imgW="800100" imgH="215900" progId="Equation.3">
                  <p:embed/>
                </p:oleObj>
              </mc:Choice>
              <mc:Fallback>
                <p:oleObj name="Equation" r:id="rId4" imgW="800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85988" y="1635125"/>
                        <a:ext cx="1762125" cy="476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1978910"/>
              </p:ext>
            </p:extLst>
          </p:nvPr>
        </p:nvGraphicFramePr>
        <p:xfrm>
          <a:off x="4821579" y="1636096"/>
          <a:ext cx="2319020" cy="474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73" name="Equation" r:id="rId6" imgW="1054100" imgH="215900" progId="Equation.3">
                  <p:embed/>
                </p:oleObj>
              </mc:Choice>
              <mc:Fallback>
                <p:oleObj name="Equation" r:id="rId6" imgW="1054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21579" y="1636096"/>
                        <a:ext cx="2319020" cy="4749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0456879"/>
              </p:ext>
            </p:extLst>
          </p:nvPr>
        </p:nvGraphicFramePr>
        <p:xfrm>
          <a:off x="4379913" y="2641600"/>
          <a:ext cx="3856037" cy="245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74" name="Equation" r:id="rId8" imgW="1752600" imgH="1117600" progId="Equation.3">
                  <p:embed/>
                </p:oleObj>
              </mc:Choice>
              <mc:Fallback>
                <p:oleObj name="Equation" r:id="rId8" imgW="1752600" imgH="1117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79913" y="2641600"/>
                        <a:ext cx="3856037" cy="245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Connector 11"/>
          <p:cNvCxnSpPr/>
          <p:nvPr/>
        </p:nvCxnSpPr>
        <p:spPr>
          <a:xfrm>
            <a:off x="6703477" y="2108792"/>
            <a:ext cx="323574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6250841"/>
              </p:ext>
            </p:extLst>
          </p:nvPr>
        </p:nvGraphicFramePr>
        <p:xfrm>
          <a:off x="986619" y="3158258"/>
          <a:ext cx="2682875" cy="1423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75" name="Equation" r:id="rId10" imgW="1219200" imgH="647700" progId="Equation.3">
                  <p:embed/>
                </p:oleObj>
              </mc:Choice>
              <mc:Fallback>
                <p:oleObj name="Equation" r:id="rId10" imgW="1219200" imgH="647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86619" y="3158258"/>
                        <a:ext cx="2682875" cy="1423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23394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Multivariate DLM – evolution </a:t>
            </a:r>
            <a:r>
              <a:rPr lang="en-US" dirty="0" err="1" smtClean="0">
                <a:solidFill>
                  <a:schemeClr val="tx2"/>
                </a:solidFill>
              </a:rPr>
              <a:t>eqn</a:t>
            </a:r>
            <a:endParaRPr lang="en-US" dirty="0" smtClean="0">
              <a:solidFill>
                <a:schemeClr val="tx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7819351"/>
              </p:ext>
            </p:extLst>
          </p:nvPr>
        </p:nvGraphicFramePr>
        <p:xfrm>
          <a:off x="2185988" y="1635125"/>
          <a:ext cx="1762125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3" name="Equation" r:id="rId4" imgW="800100" imgH="215900" progId="Equation.3">
                  <p:embed/>
                </p:oleObj>
              </mc:Choice>
              <mc:Fallback>
                <p:oleObj name="Equation" r:id="rId4" imgW="800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85988" y="1635125"/>
                        <a:ext cx="1762125" cy="476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6954593"/>
              </p:ext>
            </p:extLst>
          </p:nvPr>
        </p:nvGraphicFramePr>
        <p:xfrm>
          <a:off x="4821579" y="1636096"/>
          <a:ext cx="2319020" cy="474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4" name="Equation" r:id="rId6" imgW="1054100" imgH="215900" progId="Equation.3">
                  <p:embed/>
                </p:oleObj>
              </mc:Choice>
              <mc:Fallback>
                <p:oleObj name="Equation" r:id="rId6" imgW="1054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21579" y="1636096"/>
                        <a:ext cx="2319020" cy="4749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2" name="Straight Connector 11"/>
          <p:cNvCxnSpPr/>
          <p:nvPr/>
        </p:nvCxnSpPr>
        <p:spPr>
          <a:xfrm>
            <a:off x="6703477" y="2108792"/>
            <a:ext cx="323574" cy="0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0584223"/>
              </p:ext>
            </p:extLst>
          </p:nvPr>
        </p:nvGraphicFramePr>
        <p:xfrm>
          <a:off x="1581292" y="2482437"/>
          <a:ext cx="5588000" cy="3519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5" name="Equation" r:id="rId8" imgW="2540000" imgH="1600200" progId="Equation.3">
                  <p:embed/>
                </p:oleObj>
              </mc:Choice>
              <mc:Fallback>
                <p:oleObj name="Equation" r:id="rId8" imgW="2540000" imgH="160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1292" y="2482437"/>
                        <a:ext cx="5588000" cy="3519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6708117" y="6396335"/>
            <a:ext cx="24358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For </a:t>
            </a:r>
            <a:r>
              <a:rPr lang="en-US" sz="2400" i="1" dirty="0" smtClean="0">
                <a:solidFill>
                  <a:prstClr val="black"/>
                </a:solidFill>
                <a:latin typeface="Calibri"/>
              </a:rPr>
              <a:t>k</a:t>
            </a: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 &lt; </a:t>
            </a:r>
            <a:r>
              <a:rPr lang="en-US" sz="2400" i="1" dirty="0" smtClean="0">
                <a:solidFill>
                  <a:prstClr val="black"/>
                </a:solidFill>
                <a:latin typeface="Calibri"/>
              </a:rPr>
              <a:t>n</a:t>
            </a: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 “groups”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7279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Topics for lab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1077421" y="1649898"/>
            <a:ext cx="6989158" cy="22621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Fitting univariate DLM regression model with MARSS</a:t>
            </a:r>
          </a:p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Examining “evolution” of parameters</a:t>
            </a:r>
          </a:p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Examining model fit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Model diagnostics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3893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Simple linear regression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096238" y="1463451"/>
            <a:ext cx="6951524" cy="1996802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Let’s begin </a:t>
            </a:r>
            <a:r>
              <a:rPr lang="en-US" sz="2400" dirty="0">
                <a:solidFill>
                  <a:schemeClr val="tx1"/>
                </a:solidFill>
              </a:rPr>
              <a:t>with </a:t>
            </a:r>
            <a:r>
              <a:rPr lang="en-US" sz="2400" i="1" dirty="0" smtClean="0">
                <a:solidFill>
                  <a:schemeClr val="tx1"/>
                </a:solidFill>
              </a:rPr>
              <a:t>static</a:t>
            </a:r>
            <a:r>
              <a:rPr lang="en-US" sz="2400" dirty="0" smtClean="0">
                <a:solidFill>
                  <a:schemeClr val="tx1"/>
                </a:solidFill>
              </a:rPr>
              <a:t> (simple) linear regression with Gaussian errors</a:t>
            </a:r>
          </a:p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The idea is that the </a:t>
            </a:r>
            <a:r>
              <a:rPr lang="en-US" sz="2400" i="1" dirty="0" err="1">
                <a:solidFill>
                  <a:schemeClr val="tx1"/>
                </a:solidFill>
              </a:rPr>
              <a:t>i</a:t>
            </a:r>
            <a:r>
              <a:rPr lang="en-US" sz="2400" baseline="30000" dirty="0" err="1">
                <a:solidFill>
                  <a:schemeClr val="tx1"/>
                </a:solidFill>
              </a:rPr>
              <a:t>th</a:t>
            </a:r>
            <a:r>
              <a:rPr lang="en-US" sz="2400" dirty="0">
                <a:solidFill>
                  <a:schemeClr val="tx1"/>
                </a:solidFill>
              </a:rPr>
              <a:t> observation is function of an intercept and explanatory </a:t>
            </a:r>
            <a:r>
              <a:rPr lang="en-US" sz="2400" dirty="0" smtClean="0">
                <a:solidFill>
                  <a:schemeClr val="tx1"/>
                </a:solidFill>
              </a:rPr>
              <a:t>variable(s)</a:t>
            </a:r>
            <a:endParaRPr lang="en-US" sz="2400" dirty="0">
              <a:solidFill>
                <a:schemeClr val="tx1"/>
              </a:solidFill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2253735"/>
              </p:ext>
            </p:extLst>
          </p:nvPr>
        </p:nvGraphicFramePr>
        <p:xfrm>
          <a:off x="2180280" y="3503132"/>
          <a:ext cx="2123440" cy="474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48" name="Equation" r:id="rId4" imgW="965200" imgH="215900" progId="Equation.3">
                  <p:embed/>
                </p:oleObj>
              </mc:Choice>
              <mc:Fallback>
                <p:oleObj name="Equation" r:id="rId4" imgW="965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80280" y="3503132"/>
                        <a:ext cx="2123440" cy="4749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1096238" y="4266049"/>
            <a:ext cx="7101528" cy="1404369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Importantly, the index </a:t>
            </a:r>
            <a:r>
              <a:rPr lang="en-US" sz="2400" i="1" dirty="0" err="1" smtClean="0">
                <a:solidFill>
                  <a:schemeClr val="tx1"/>
                </a:solidFill>
              </a:rPr>
              <a:t>i</a:t>
            </a:r>
            <a:r>
              <a:rPr lang="en-US" sz="2400" dirty="0" smtClean="0">
                <a:solidFill>
                  <a:schemeClr val="tx1"/>
                </a:solidFill>
              </a:rPr>
              <a:t> has no explicit/implicit meaning—shuffling (</a:t>
            </a:r>
            <a:r>
              <a:rPr lang="en-US" sz="2400" i="1" dirty="0" err="1" smtClean="0">
                <a:solidFill>
                  <a:schemeClr val="tx1"/>
                </a:solidFill>
              </a:rPr>
              <a:t>y</a:t>
            </a:r>
            <a:r>
              <a:rPr lang="en-US" sz="2400" i="1" baseline="-25000" dirty="0" err="1" smtClean="0">
                <a:solidFill>
                  <a:schemeClr val="tx1"/>
                </a:solidFill>
              </a:rPr>
              <a:t>i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  <a:r>
              <a:rPr lang="en-US" sz="2400" i="1" dirty="0" smtClean="0">
                <a:solidFill>
                  <a:schemeClr val="tx1"/>
                </a:solidFill>
              </a:rPr>
              <a:t>F</a:t>
            </a:r>
            <a:r>
              <a:rPr lang="en-US" sz="2400" i="1" baseline="-25000" dirty="0" smtClean="0">
                <a:solidFill>
                  <a:schemeClr val="tx1"/>
                </a:solidFill>
              </a:rPr>
              <a:t>i</a:t>
            </a:r>
            <a:r>
              <a:rPr lang="en-US" sz="2400" dirty="0" smtClean="0">
                <a:solidFill>
                  <a:schemeClr val="tx1"/>
                </a:solidFill>
              </a:rPr>
              <a:t>) pairs has no effect on parameter estimation or interpretation</a:t>
            </a:r>
            <a:endParaRPr lang="en-US" sz="2400" dirty="0">
              <a:solidFill>
                <a:schemeClr val="tx1"/>
              </a:solidFill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6409252"/>
              </p:ext>
            </p:extLst>
          </p:nvPr>
        </p:nvGraphicFramePr>
        <p:xfrm>
          <a:off x="4962650" y="3419154"/>
          <a:ext cx="1843088" cy="642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49" name="Equation" r:id="rId6" imgW="838200" imgH="292100" progId="Equation.3">
                  <p:embed/>
                </p:oleObj>
              </mc:Choice>
              <mc:Fallback>
                <p:oleObj name="Equation" r:id="rId6" imgW="8382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962650" y="3419154"/>
                        <a:ext cx="1843088" cy="642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7485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Linear regression in matrix form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206240" y="1463451"/>
            <a:ext cx="6851521" cy="726709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We can write the model in matrix notation</a:t>
            </a:r>
            <a:endParaRPr lang="en-US" sz="2400" dirty="0">
              <a:solidFill>
                <a:schemeClr val="tx1"/>
              </a:solidFill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5970796"/>
              </p:ext>
            </p:extLst>
          </p:nvPr>
        </p:nvGraphicFramePr>
        <p:xfrm>
          <a:off x="1603575" y="2123001"/>
          <a:ext cx="2123440" cy="4749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09" name="Equation" r:id="rId4" imgW="965200" imgH="215900" progId="Equation.3">
                  <p:embed/>
                </p:oleObj>
              </mc:Choice>
              <mc:Fallback>
                <p:oleObj name="Equation" r:id="rId4" imgW="965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03575" y="2123001"/>
                        <a:ext cx="2123440" cy="4749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9777832"/>
              </p:ext>
            </p:extLst>
          </p:nvPr>
        </p:nvGraphicFramePr>
        <p:xfrm>
          <a:off x="1603575" y="2816712"/>
          <a:ext cx="3298825" cy="1144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10" name="Equation" r:id="rId6" imgW="1498600" imgH="520700" progId="Equation.3">
                  <p:embed/>
                </p:oleObj>
              </mc:Choice>
              <mc:Fallback>
                <p:oleObj name="Equation" r:id="rId6" imgW="14986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03575" y="2816712"/>
                        <a:ext cx="3298825" cy="1144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3533106"/>
              </p:ext>
            </p:extLst>
          </p:nvPr>
        </p:nvGraphicFramePr>
        <p:xfrm>
          <a:off x="1603575" y="4180032"/>
          <a:ext cx="1677988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11" name="Equation" r:id="rId8" imgW="762000" imgH="241300" progId="Equation.3">
                  <p:embed/>
                </p:oleObj>
              </mc:Choice>
              <mc:Fallback>
                <p:oleObj name="Equation" r:id="rId8" imgW="7620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03575" y="4180032"/>
                        <a:ext cx="1677988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3798709"/>
              </p:ext>
            </p:extLst>
          </p:nvPr>
        </p:nvGraphicFramePr>
        <p:xfrm>
          <a:off x="3125388" y="4812162"/>
          <a:ext cx="2068513" cy="725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12" name="Equation" r:id="rId10" imgW="939800" imgH="330200" progId="Equation.3">
                  <p:embed/>
                </p:oleObj>
              </mc:Choice>
              <mc:Fallback>
                <p:oleObj name="Equation" r:id="rId10" imgW="939800" imgH="330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125388" y="4812162"/>
                        <a:ext cx="2068513" cy="725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6233089"/>
              </p:ext>
            </p:extLst>
          </p:nvPr>
        </p:nvGraphicFramePr>
        <p:xfrm>
          <a:off x="5621338" y="4764088"/>
          <a:ext cx="2068512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13" name="Equation" r:id="rId12" imgW="939800" imgH="355600" progId="Equation.3">
                  <p:embed/>
                </p:oleObj>
              </mc:Choice>
              <mc:Fallback>
                <p:oleObj name="Equation" r:id="rId12" imgW="939800" imgH="355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21338" y="4764088"/>
                        <a:ext cx="2068512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2132237" y="4913588"/>
            <a:ext cx="97995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where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5191438" y="4923589"/>
            <a:ext cx="39460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&amp;</a:t>
            </a:r>
            <a:endParaRPr lang="en-US" sz="2400" dirty="0"/>
          </a:p>
        </p:txBody>
      </p:sp>
      <p:grpSp>
        <p:nvGrpSpPr>
          <p:cNvPr id="28" name="Group 27"/>
          <p:cNvGrpSpPr/>
          <p:nvPr/>
        </p:nvGrpSpPr>
        <p:grpSpPr>
          <a:xfrm>
            <a:off x="2380591" y="2928883"/>
            <a:ext cx="1721071" cy="683172"/>
            <a:chOff x="2380591" y="2928883"/>
            <a:chExt cx="1721071" cy="683172"/>
          </a:xfrm>
        </p:grpSpPr>
        <p:sp>
          <p:nvSpPr>
            <p:cNvPr id="16" name="Oval 15"/>
            <p:cNvSpPr/>
            <p:nvPr/>
          </p:nvSpPr>
          <p:spPr>
            <a:xfrm>
              <a:off x="3760074" y="2928883"/>
              <a:ext cx="341588" cy="481725"/>
            </a:xfrm>
            <a:prstGeom prst="ellipse">
              <a:avLst/>
            </a:prstGeom>
            <a:noFill/>
            <a:ln w="28575" cmpd="sng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380591" y="3130330"/>
              <a:ext cx="341588" cy="481725"/>
            </a:xfrm>
            <a:prstGeom prst="ellipse">
              <a:avLst/>
            </a:prstGeom>
            <a:noFill/>
            <a:ln w="28575" cmpd="sng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Curved Connector 21"/>
            <p:cNvCxnSpPr>
              <a:stCxn id="17" idx="0"/>
              <a:endCxn id="16" idx="0"/>
            </p:cNvCxnSpPr>
            <p:nvPr/>
          </p:nvCxnSpPr>
          <p:spPr>
            <a:xfrm rot="5400000" flipH="1" flipV="1">
              <a:off x="3140403" y="2339866"/>
              <a:ext cx="201447" cy="1379483"/>
            </a:xfrm>
            <a:prstGeom prst="curvedConnector3">
              <a:avLst>
                <a:gd name="adj1" fmla="val 213479"/>
              </a:avLst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2899102" y="3130330"/>
            <a:ext cx="1202560" cy="716455"/>
            <a:chOff x="2899102" y="3130330"/>
            <a:chExt cx="1202560" cy="716455"/>
          </a:xfrm>
        </p:grpSpPr>
        <p:sp>
          <p:nvSpPr>
            <p:cNvPr id="4" name="Oval 3"/>
            <p:cNvSpPr/>
            <p:nvPr/>
          </p:nvSpPr>
          <p:spPr>
            <a:xfrm>
              <a:off x="2899102" y="3130330"/>
              <a:ext cx="341588" cy="481725"/>
            </a:xfrm>
            <a:prstGeom prst="ellipse">
              <a:avLst/>
            </a:prstGeom>
            <a:noFill/>
            <a:ln w="28575" cmpd="sng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3760074" y="3365060"/>
              <a:ext cx="341588" cy="481725"/>
            </a:xfrm>
            <a:prstGeom prst="ellipse">
              <a:avLst/>
            </a:prstGeom>
            <a:noFill/>
            <a:ln w="28575" cmpd="sng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Curved Connector 23"/>
            <p:cNvCxnSpPr>
              <a:stCxn id="4" idx="4"/>
              <a:endCxn id="18" idx="4"/>
            </p:cNvCxnSpPr>
            <p:nvPr/>
          </p:nvCxnSpPr>
          <p:spPr>
            <a:xfrm rot="16200000" flipH="1">
              <a:off x="3383017" y="3298934"/>
              <a:ext cx="234730" cy="860972"/>
            </a:xfrm>
            <a:prstGeom prst="curvedConnector3">
              <a:avLst>
                <a:gd name="adj1" fmla="val 197388"/>
              </a:avLst>
            </a:prstGeom>
            <a:ln>
              <a:solidFill>
                <a:srgbClr val="37609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63281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Dynamic linear model*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570016" y="1463451"/>
            <a:ext cx="8250225" cy="101673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290513" indent="-2905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In a </a:t>
            </a:r>
            <a:r>
              <a:rPr lang="en-US" sz="2400" i="1" dirty="0" smtClean="0">
                <a:solidFill>
                  <a:schemeClr val="tx1"/>
                </a:solidFill>
              </a:rPr>
              <a:t>dynamic</a:t>
            </a:r>
            <a:r>
              <a:rPr lang="en-US" sz="2400" dirty="0" smtClean="0">
                <a:solidFill>
                  <a:schemeClr val="tx1"/>
                </a:solidFill>
              </a:rPr>
              <a:t> linear model, the regression parameters change over time, so we write </a:t>
            </a:r>
            <a:endParaRPr lang="en-US" sz="2400" dirty="0">
              <a:solidFill>
                <a:schemeClr val="tx1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7251958"/>
              </p:ext>
            </p:extLst>
          </p:nvPr>
        </p:nvGraphicFramePr>
        <p:xfrm>
          <a:off x="1319213" y="3776663"/>
          <a:ext cx="18192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91" name="Equation" r:id="rId4" imgW="825500" imgH="241300" progId="Equation.3">
                  <p:embed/>
                </p:oleObj>
              </mc:Choice>
              <mc:Fallback>
                <p:oleObj name="Equation" r:id="rId4" imgW="82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19213" y="3776663"/>
                        <a:ext cx="18192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9007587"/>
              </p:ext>
            </p:extLst>
          </p:nvPr>
        </p:nvGraphicFramePr>
        <p:xfrm>
          <a:off x="1333575" y="2418916"/>
          <a:ext cx="1677988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92" name="Equation" r:id="rId6" imgW="762000" imgH="241300" progId="Equation.3">
                  <p:embed/>
                </p:oleObj>
              </mc:Choice>
              <mc:Fallback>
                <p:oleObj name="Equation" r:id="rId6" imgW="7620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33575" y="2418916"/>
                        <a:ext cx="1677988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1282223" y="3101512"/>
            <a:ext cx="4524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as</a:t>
            </a:r>
            <a:endParaRPr lang="en-US" sz="2400" dirty="0"/>
          </a:p>
        </p:txBody>
      </p:sp>
      <p:sp>
        <p:nvSpPr>
          <p:cNvPr id="17" name="TextBox 5"/>
          <p:cNvSpPr txBox="1">
            <a:spLocks noChangeArrowheads="1"/>
          </p:cNvSpPr>
          <p:nvPr/>
        </p:nvSpPr>
        <p:spPr bwMode="auto">
          <a:xfrm>
            <a:off x="1292437" y="4526066"/>
            <a:ext cx="6937795" cy="1484373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460375" lvl="1" indent="-460375">
              <a:spcAft>
                <a:spcPts val="12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Subscript </a:t>
            </a:r>
            <a:r>
              <a:rPr lang="en-US" sz="2400" i="1" dirty="0" smtClean="0">
                <a:solidFill>
                  <a:schemeClr val="accent6">
                    <a:lumMod val="75000"/>
                  </a:schemeClr>
                </a:solidFill>
              </a:rPr>
              <a:t>t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explicitly acknowledges implicit info in time ordering of data</a:t>
            </a:r>
          </a:p>
          <a:p>
            <a:pPr marL="460375" lvl="1" indent="-460375">
              <a:spcAft>
                <a:spcPts val="1200"/>
              </a:spcAft>
              <a:buFont typeface="+mj-lt"/>
              <a:buAutoNum type="arabicParenR"/>
              <a:defRPr/>
            </a:pP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Relationship between </a:t>
            </a:r>
            <a:r>
              <a:rPr lang="en-US" sz="2400" i="1" dirty="0" smtClean="0">
                <a:solidFill>
                  <a:schemeClr val="accent5">
                    <a:lumMod val="75000"/>
                  </a:schemeClr>
                </a:solidFill>
              </a:rPr>
              <a:t>y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 and </a:t>
            </a:r>
            <a:r>
              <a:rPr lang="en-US" sz="2400" b="1" dirty="0" smtClean="0">
                <a:solidFill>
                  <a:schemeClr val="accent5">
                    <a:lumMod val="75000"/>
                  </a:schemeClr>
                </a:solidFill>
              </a:rPr>
              <a:t>F</a:t>
            </a:r>
            <a:r>
              <a:rPr lang="en-US" sz="2400" dirty="0" smtClean="0">
                <a:solidFill>
                  <a:schemeClr val="accent5">
                    <a:lumMod val="75000"/>
                  </a:schemeClr>
                </a:solidFill>
              </a:rPr>
              <a:t> is unique at every </a:t>
            </a:r>
            <a:r>
              <a:rPr lang="en-US" sz="2400" i="1" dirty="0" smtClean="0">
                <a:solidFill>
                  <a:schemeClr val="accent5">
                    <a:lumMod val="75000"/>
                  </a:schemeClr>
                </a:solidFill>
              </a:rPr>
              <a:t>t</a:t>
            </a:r>
            <a:endParaRPr lang="en-US" sz="2400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1510049" y="4066676"/>
            <a:ext cx="120003" cy="240018"/>
          </a:xfrm>
          <a:prstGeom prst="ellipse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432470" y="4069065"/>
            <a:ext cx="120003" cy="240018"/>
          </a:xfrm>
          <a:prstGeom prst="ellipse">
            <a:avLst/>
          </a:prstGeom>
          <a:noFill/>
          <a:ln w="254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545450" y="3779429"/>
            <a:ext cx="14280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(</a:t>
            </a:r>
            <a:r>
              <a:rPr lang="en-US" sz="2400" i="1" dirty="0" smtClean="0">
                <a:solidFill>
                  <a:prstClr val="black"/>
                </a:solidFill>
                <a:latin typeface="Calibri"/>
              </a:rPr>
              <a:t>dynamic</a:t>
            </a: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)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3545450" y="2434104"/>
            <a:ext cx="10438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(</a:t>
            </a:r>
            <a:r>
              <a:rPr lang="en-US" sz="2400" i="1" dirty="0" smtClean="0">
                <a:solidFill>
                  <a:prstClr val="black"/>
                </a:solidFill>
                <a:latin typeface="Calibri"/>
              </a:rPr>
              <a:t>static</a:t>
            </a:r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)</a:t>
            </a:r>
            <a:endParaRPr lang="en-US" sz="2400" dirty="0"/>
          </a:p>
        </p:txBody>
      </p:sp>
      <p:sp>
        <p:nvSpPr>
          <p:cNvPr id="2" name="Rectangle 1"/>
          <p:cNvSpPr/>
          <p:nvPr/>
        </p:nvSpPr>
        <p:spPr>
          <a:xfrm>
            <a:off x="6398537" y="6488668"/>
            <a:ext cx="27454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alibri"/>
              </a:rPr>
              <a:t>*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Calibri"/>
              </a:rPr>
              <a:t>univariate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alibri"/>
              </a:rPr>
              <a:t> in the response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315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4" grpId="0" animBg="1"/>
      <p:bldP spid="18" grpId="0" animBg="1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Constraining a DLM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153106" y="1463451"/>
            <a:ext cx="6830185" cy="1016730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Close examination of the DLM reveals an apparent complication for parameter estimation </a:t>
            </a:r>
            <a:endParaRPr lang="en-US" sz="2400" dirty="0">
              <a:solidFill>
                <a:schemeClr val="tx1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8464804"/>
              </p:ext>
            </p:extLst>
          </p:nvPr>
        </p:nvGraphicFramePr>
        <p:xfrm>
          <a:off x="1933575" y="2376488"/>
          <a:ext cx="18192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77" name="Equation" r:id="rId4" imgW="825500" imgH="241300" progId="Equation.3">
                  <p:embed/>
                </p:oleObj>
              </mc:Choice>
              <mc:Fallback>
                <p:oleObj name="Equation" r:id="rId4" imgW="82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33575" y="2376488"/>
                        <a:ext cx="18192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5"/>
          <p:cNvSpPr txBox="1">
            <a:spLocks noChangeArrowheads="1"/>
          </p:cNvSpPr>
          <p:nvPr/>
        </p:nvSpPr>
        <p:spPr bwMode="auto">
          <a:xfrm>
            <a:off x="1153106" y="3185964"/>
            <a:ext cx="6830185" cy="2004413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t" anchorCtr="0"/>
          <a:lstStyle/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</a:rPr>
              <a:t>With only 1 </a:t>
            </a:r>
            <a:r>
              <a:rPr lang="en-US" sz="2400" dirty="0" err="1" smtClean="0">
                <a:solidFill>
                  <a:schemeClr val="accent2">
                    <a:lumMod val="75000"/>
                  </a:schemeClr>
                </a:solidFill>
              </a:rPr>
              <a:t>obs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</a:rPr>
              <a:t> at each </a:t>
            </a:r>
            <a:r>
              <a:rPr lang="en-US" sz="2400" i="1" dirty="0" smtClean="0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</a:rPr>
              <a:t>, we could only hope to estimate 1 parameter (with no uncertainty)!</a:t>
            </a:r>
          </a:p>
          <a:p>
            <a:pPr marL="341313" indent="-341313">
              <a:spcAft>
                <a:spcPts val="2400"/>
              </a:spcAft>
              <a:buFont typeface="Arial"/>
              <a:buChar char="•"/>
              <a:defRPr/>
            </a:pPr>
            <a:r>
              <a:rPr lang="en-US" sz="2400" dirty="0" smtClean="0">
                <a:solidFill>
                  <a:schemeClr val="tx1"/>
                </a:solidFill>
              </a:rPr>
              <a:t>To address this, we will constrain the regression parameters to be dependent from </a:t>
            </a:r>
            <a:r>
              <a:rPr lang="en-US" sz="2400" i="1" dirty="0" smtClean="0">
                <a:solidFill>
                  <a:schemeClr val="tx1"/>
                </a:solidFill>
              </a:rPr>
              <a:t>t</a:t>
            </a:r>
            <a:r>
              <a:rPr lang="en-US" sz="2400" dirty="0" smtClean="0">
                <a:solidFill>
                  <a:schemeClr val="tx1"/>
                </a:solidFill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sym typeface="Wingdings"/>
              </a:rPr>
              <a:t>to </a:t>
            </a:r>
            <a:r>
              <a:rPr lang="en-US" sz="2400" i="1" dirty="0" smtClean="0">
                <a:solidFill>
                  <a:schemeClr val="tx1"/>
                </a:solidFill>
                <a:sym typeface="Wingdings"/>
              </a:rPr>
              <a:t>t</a:t>
            </a:r>
            <a:r>
              <a:rPr lang="en-US" sz="2400" dirty="0" smtClean="0">
                <a:solidFill>
                  <a:schemeClr val="tx1"/>
                </a:solidFill>
                <a:sym typeface="Wingdings"/>
              </a:rPr>
              <a:t>+1</a:t>
            </a:r>
            <a:endParaRPr lang="en-US" sz="2400" dirty="0">
              <a:solidFill>
                <a:schemeClr val="tx1"/>
              </a:solidFill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2644950"/>
              </p:ext>
            </p:extLst>
          </p:nvPr>
        </p:nvGraphicFramePr>
        <p:xfrm>
          <a:off x="1931988" y="5222875"/>
          <a:ext cx="2127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78" name="Equation" r:id="rId6" imgW="965200" imgH="241300" progId="Equation.3">
                  <p:embed/>
                </p:oleObj>
              </mc:Choice>
              <mc:Fallback>
                <p:oleObj name="Equation" r:id="rId6" imgW="965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31988" y="5222875"/>
                        <a:ext cx="2127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8830674"/>
              </p:ext>
            </p:extLst>
          </p:nvPr>
        </p:nvGraphicFramePr>
        <p:xfrm>
          <a:off x="4633387" y="5252402"/>
          <a:ext cx="23749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79" name="Equation" r:id="rId8" imgW="1079500" imgH="241300" progId="Equation.3">
                  <p:embed/>
                </p:oleObj>
              </mc:Choice>
              <mc:Fallback>
                <p:oleObj name="Equation" r:id="rId8" imgW="1079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33387" y="5252402"/>
                        <a:ext cx="237490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Oval 8"/>
          <p:cNvSpPr/>
          <p:nvPr/>
        </p:nvSpPr>
        <p:spPr>
          <a:xfrm>
            <a:off x="2806325" y="5511848"/>
            <a:ext cx="120003" cy="240018"/>
          </a:xfrm>
          <a:prstGeom prst="ellipse">
            <a:avLst/>
          </a:prstGeom>
          <a:noFill/>
          <a:ln w="254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865586" y="5781729"/>
            <a:ext cx="54128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In practice, we will typically make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G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time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invariant</a:t>
            </a:r>
          </a:p>
          <a:p>
            <a:pPr algn="ctr"/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&amp; often set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G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 = </a:t>
            </a:r>
            <a:r>
              <a:rPr lang="en-US" sz="2000" b="1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I</a:t>
            </a:r>
            <a:endParaRPr lang="en-US" sz="20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90636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DLM in matrix form*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152" name="TextBox 8"/>
          <p:cNvSpPr txBox="1">
            <a:spLocks noChangeArrowheads="1"/>
          </p:cNvSpPr>
          <p:nvPr/>
        </p:nvSpPr>
        <p:spPr bwMode="auto">
          <a:xfrm>
            <a:off x="1900844" y="1695615"/>
            <a:ext cx="387047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latin typeface="Calibri" pitchFamily="34" charset="0"/>
              </a:rPr>
              <a:t>State </a:t>
            </a:r>
            <a:r>
              <a:rPr lang="en-US" sz="2400" u="sng" dirty="0" smtClean="0">
                <a:latin typeface="Calibri" pitchFamily="34" charset="0"/>
              </a:rPr>
              <a:t>or “evolution” equation</a:t>
            </a:r>
            <a:endParaRPr lang="en-US" sz="2400" u="sng" dirty="0">
              <a:latin typeface="Calibri" pitchFamily="34" charset="0"/>
            </a:endParaRPr>
          </a:p>
        </p:txBody>
      </p:sp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1900844" y="3603764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>
                <a:latin typeface="Calibri" pitchFamily="34" charset="0"/>
              </a:rPr>
              <a:t>Observation equation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00844" y="2760013"/>
            <a:ext cx="50410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Determines how parameters change over time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900844" y="4665049"/>
            <a:ext cx="5371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E46C0A"/>
                </a:solidFill>
                <a:latin typeface="+mn-lt"/>
              </a:rPr>
              <a:t>Relates explanatory variable(s) to the observation</a:t>
            </a:r>
            <a:endParaRPr lang="en-US" sz="2000" b="1" dirty="0">
              <a:solidFill>
                <a:srgbClr val="E46C0A"/>
              </a:solidFill>
              <a:latin typeface="+mn-lt"/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5531034"/>
              </p:ext>
            </p:extLst>
          </p:nvPr>
        </p:nvGraphicFramePr>
        <p:xfrm>
          <a:off x="1957388" y="2192338"/>
          <a:ext cx="21240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3" name="Equation" r:id="rId4" imgW="965200" imgH="241300" progId="Equation.3">
                  <p:embed/>
                </p:oleObj>
              </mc:Choice>
              <mc:Fallback>
                <p:oleObj name="Equation" r:id="rId4" imgW="965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57388" y="2192338"/>
                        <a:ext cx="21240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771805"/>
              </p:ext>
            </p:extLst>
          </p:nvPr>
        </p:nvGraphicFramePr>
        <p:xfrm>
          <a:off x="4887022" y="2222176"/>
          <a:ext cx="23749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4" name="Equation" r:id="rId6" imgW="1079500" imgH="241300" progId="Equation.3">
                  <p:embed/>
                </p:oleObj>
              </mc:Choice>
              <mc:Fallback>
                <p:oleObj name="Equation" r:id="rId6" imgW="1079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87022" y="2222176"/>
                        <a:ext cx="237490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4977446"/>
              </p:ext>
            </p:extLst>
          </p:nvPr>
        </p:nvGraphicFramePr>
        <p:xfrm>
          <a:off x="1952625" y="4106863"/>
          <a:ext cx="18192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5" name="Equation" r:id="rId8" imgW="825500" imgH="241300" progId="Equation.3">
                  <p:embed/>
                </p:oleObj>
              </mc:Choice>
              <mc:Fallback>
                <p:oleObj name="Equation" r:id="rId8" imgW="82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952625" y="4106863"/>
                        <a:ext cx="18192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6865071"/>
              </p:ext>
            </p:extLst>
          </p:nvPr>
        </p:nvGraphicFramePr>
        <p:xfrm>
          <a:off x="4974338" y="4135126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6" name="Equation" r:id="rId10" imgW="736600" imgH="241300" progId="Equation.3">
                  <p:embed/>
                </p:oleObj>
              </mc:Choice>
              <mc:Fallback>
                <p:oleObj name="Equation" r:id="rId10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974338" y="4135126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6398537" y="6488668"/>
            <a:ext cx="27454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alibri"/>
              </a:rPr>
              <a:t>*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  <a:latin typeface="Calibri"/>
              </a:rPr>
              <a:t>univariate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Calibri"/>
              </a:rPr>
              <a:t> in the response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41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/>
          <p:cNvSpPr/>
          <p:nvPr/>
        </p:nvSpPr>
        <p:spPr>
          <a:xfrm>
            <a:off x="2162448" y="4775123"/>
            <a:ext cx="4727734" cy="53003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162448" y="2862597"/>
            <a:ext cx="5390147" cy="53003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162448" y="4112687"/>
            <a:ext cx="4727734" cy="53003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37609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2162448" y="2210160"/>
            <a:ext cx="5390147" cy="53003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0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</a:rPr>
              <a:t>DLM in MARSS notation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27025" y="1119188"/>
            <a:ext cx="8489950" cy="4445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152" name="TextBox 8"/>
          <p:cNvSpPr txBox="1">
            <a:spLocks noChangeArrowheads="1"/>
          </p:cNvSpPr>
          <p:nvPr/>
        </p:nvSpPr>
        <p:spPr bwMode="auto">
          <a:xfrm>
            <a:off x="2158542" y="1695615"/>
            <a:ext cx="387047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 dirty="0">
                <a:latin typeface="Calibri" pitchFamily="34" charset="0"/>
              </a:rPr>
              <a:t>State </a:t>
            </a:r>
            <a:r>
              <a:rPr lang="en-US" sz="2400" u="sng" dirty="0" smtClean="0">
                <a:latin typeface="Calibri" pitchFamily="34" charset="0"/>
              </a:rPr>
              <a:t>or “evolution” equation</a:t>
            </a:r>
            <a:endParaRPr lang="en-US" sz="2400" u="sng" dirty="0">
              <a:latin typeface="Calibri" pitchFamily="34" charset="0"/>
            </a:endParaRPr>
          </a:p>
        </p:txBody>
      </p:sp>
      <p:sp>
        <p:nvSpPr>
          <p:cNvPr id="6153" name="TextBox 8"/>
          <p:cNvSpPr txBox="1">
            <a:spLocks noChangeArrowheads="1"/>
          </p:cNvSpPr>
          <p:nvPr/>
        </p:nvSpPr>
        <p:spPr bwMode="auto">
          <a:xfrm>
            <a:off x="2158542" y="3603764"/>
            <a:ext cx="289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u="sng">
                <a:latin typeface="Calibri" pitchFamily="34" charset="0"/>
              </a:rPr>
              <a:t>Observation equation</a:t>
            </a: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3044573"/>
              </p:ext>
            </p:extLst>
          </p:nvPr>
        </p:nvGraphicFramePr>
        <p:xfrm>
          <a:off x="5137022" y="2222176"/>
          <a:ext cx="23749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41" name="Equation" r:id="rId4" imgW="1079500" imgH="241300" progId="Equation.3">
                  <p:embed/>
                </p:oleObj>
              </mc:Choice>
              <mc:Fallback>
                <p:oleObj name="Equation" r:id="rId4" imgW="1079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37022" y="2222176"/>
                        <a:ext cx="237490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3423828"/>
              </p:ext>
            </p:extLst>
          </p:nvPr>
        </p:nvGraphicFramePr>
        <p:xfrm>
          <a:off x="2205038" y="4106863"/>
          <a:ext cx="1817687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42" name="Equation" r:id="rId6" imgW="825500" imgH="241300" progId="Equation.3">
                  <p:embed/>
                </p:oleObj>
              </mc:Choice>
              <mc:Fallback>
                <p:oleObj name="Equation" r:id="rId6" imgW="825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05038" y="4106863"/>
                        <a:ext cx="1817687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9673267"/>
              </p:ext>
            </p:extLst>
          </p:nvPr>
        </p:nvGraphicFramePr>
        <p:xfrm>
          <a:off x="5224338" y="4135126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43" name="Equation" r:id="rId8" imgW="736600" imgH="241300" progId="Equation.3">
                  <p:embed/>
                </p:oleObj>
              </mc:Choice>
              <mc:Fallback>
                <p:oleObj name="Equation" r:id="rId8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224338" y="4135126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865661"/>
              </p:ext>
            </p:extLst>
          </p:nvPr>
        </p:nvGraphicFramePr>
        <p:xfrm>
          <a:off x="2210063" y="2854642"/>
          <a:ext cx="2097087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44" name="Equation" r:id="rId10" imgW="952500" imgH="241300" progId="Equation.3">
                  <p:embed/>
                </p:oleObj>
              </mc:Choice>
              <mc:Fallback>
                <p:oleObj name="Equation" r:id="rId10" imgW="952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10063" y="2854642"/>
                        <a:ext cx="2097087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3861443"/>
              </p:ext>
            </p:extLst>
          </p:nvPr>
        </p:nvGraphicFramePr>
        <p:xfrm>
          <a:off x="2217208" y="4749550"/>
          <a:ext cx="179070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45" name="Equation" r:id="rId12" imgW="812800" imgH="241300" progId="Equation.3">
                  <p:embed/>
                </p:oleObj>
              </mc:Choice>
              <mc:Fallback>
                <p:oleObj name="Equation" r:id="rId12" imgW="812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217208" y="4749550"/>
                        <a:ext cx="179070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931056"/>
              </p:ext>
            </p:extLst>
          </p:nvPr>
        </p:nvGraphicFramePr>
        <p:xfrm>
          <a:off x="2206625" y="2192338"/>
          <a:ext cx="2124075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46" name="Equation" r:id="rId14" imgW="965200" imgH="241300" progId="Equation.3">
                  <p:embed/>
                </p:oleObj>
              </mc:Choice>
              <mc:Fallback>
                <p:oleObj name="Equation" r:id="rId14" imgW="9652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206625" y="2192338"/>
                        <a:ext cx="2124075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1353376"/>
              </p:ext>
            </p:extLst>
          </p:nvPr>
        </p:nvGraphicFramePr>
        <p:xfrm>
          <a:off x="5129418" y="2874615"/>
          <a:ext cx="23749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47" name="Equation" r:id="rId16" imgW="1079500" imgH="241300" progId="Equation.3">
                  <p:embed/>
                </p:oleObj>
              </mc:Choice>
              <mc:Fallback>
                <p:oleObj name="Equation" r:id="rId16" imgW="10795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29418" y="2874615"/>
                        <a:ext cx="2374900" cy="531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8477087"/>
              </p:ext>
            </p:extLst>
          </p:nvPr>
        </p:nvGraphicFramePr>
        <p:xfrm>
          <a:off x="5226735" y="4777562"/>
          <a:ext cx="1619250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48" name="Equation" r:id="rId17" imgW="736600" imgH="241300" progId="Equation.3">
                  <p:embed/>
                </p:oleObj>
              </mc:Choice>
              <mc:Fallback>
                <p:oleObj name="Equation" r:id="rId17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226735" y="4777562"/>
                        <a:ext cx="1619250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1292214" y="2201445"/>
            <a:ext cx="848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DLM: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292214" y="4123975"/>
            <a:ext cx="8489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alibri"/>
              </a:rPr>
              <a:t>DLM: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982934" y="2873883"/>
            <a:ext cx="11581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MARSS: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982934" y="4756409"/>
            <a:ext cx="11581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alibri"/>
              </a:rPr>
              <a:t>MARSS: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250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7" grpId="0" animBg="1"/>
      <p:bldP spid="24" grpId="0"/>
      <p:bldP spid="2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35060</TotalTime>
  <Words>1111</Words>
  <Application>Microsoft Macintosh PowerPoint</Application>
  <PresentationFormat>On-screen Show (4:3)</PresentationFormat>
  <Paragraphs>153</Paragraphs>
  <Slides>33</Slides>
  <Notes>33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Office Theme</vt:lpstr>
      <vt:lpstr>1_Office Theme</vt:lpstr>
      <vt:lpstr>Equation</vt:lpstr>
      <vt:lpstr>An introduction to Dynamic Linear Models</vt:lpstr>
      <vt:lpstr>Dynamic linear models (DLMs)</vt:lpstr>
      <vt:lpstr>References for DLMs</vt:lpstr>
      <vt:lpstr>Simple linear regression</vt:lpstr>
      <vt:lpstr>Linear regression in matrix form</vt:lpstr>
      <vt:lpstr>Dynamic linear model*</vt:lpstr>
      <vt:lpstr>Constraining a DLM</vt:lpstr>
      <vt:lpstr>DLM in matrix form*</vt:lpstr>
      <vt:lpstr>DLM in MARSS notation</vt:lpstr>
      <vt:lpstr>Contrast in covariate effects</vt:lpstr>
      <vt:lpstr>Different forms of DLMs</vt:lpstr>
      <vt:lpstr>The most simple univariate DLM</vt:lpstr>
      <vt:lpstr>The most simple univariate DLM</vt:lpstr>
      <vt:lpstr>The most simple multivariate DLM</vt:lpstr>
      <vt:lpstr>Another simple multivariate DLM</vt:lpstr>
      <vt:lpstr>Univariate DLM for level &amp; growth</vt:lpstr>
      <vt:lpstr>Univariate DLM for level &amp; growth</vt:lpstr>
      <vt:lpstr>Univariate DLM for level &amp; growth</vt:lpstr>
      <vt:lpstr>Univariate DLM for level &amp; trend</vt:lpstr>
      <vt:lpstr>Univariate DLM for regression</vt:lpstr>
      <vt:lpstr>Univariate DLM for regression</vt:lpstr>
      <vt:lpstr>Forecasting with univariate DLM</vt:lpstr>
      <vt:lpstr>Forecasting with univariate DLM</vt:lpstr>
      <vt:lpstr>Diagnostics for DLMs</vt:lpstr>
      <vt:lpstr>Multivariate DLM</vt:lpstr>
      <vt:lpstr>Multivariate DLM – obs eqn</vt:lpstr>
      <vt:lpstr>Multivariate DLM – obs eqn</vt:lpstr>
      <vt:lpstr>Multivariate DLM – obs eqn</vt:lpstr>
      <vt:lpstr>Multivariate DLM – evolution eqn</vt:lpstr>
      <vt:lpstr>Multivariate DLM – evolution eqn</vt:lpstr>
      <vt:lpstr>Multivariate DLM – evolution eqn</vt:lpstr>
      <vt:lpstr>Multivariate DLM – evolution eqn</vt:lpstr>
      <vt:lpstr>Topics for lab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large-scale effects of hatchery supplementation on Chinook salmon from the Snake River</dc:title>
  <dc:creator/>
  <cp:lastModifiedBy>Mark Scheuerell</cp:lastModifiedBy>
  <cp:revision>1629</cp:revision>
  <cp:lastPrinted>2017-01-31T19:30:14Z</cp:lastPrinted>
  <dcterms:created xsi:type="dcterms:W3CDTF">2007-07-25T21:52:10Z</dcterms:created>
  <dcterms:modified xsi:type="dcterms:W3CDTF">2017-01-31T19:32:08Z</dcterms:modified>
</cp:coreProperties>
</file>